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F6FC"/>
    <a:srgbClr val="FF99CC"/>
    <a:srgbClr val="33CAFF"/>
    <a:srgbClr val="0085B5"/>
    <a:srgbClr val="010A5B"/>
    <a:srgbClr val="0080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59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73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86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23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9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4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261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02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881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A472-FC71-4FC8-9C73-D8ED3D1B06DA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62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CA472-FC71-4FC8-9C73-D8ED3D1B06DA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34CB4-2BBC-4942-9DE9-37EFE35A13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62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0.jpeg"/><Relationship Id="rId5" Type="http://schemas.microsoft.com/office/2007/relationships/hdphoto" Target="../media/hdphoto9.wdp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microsoft.com/office/2007/relationships/hdphoto" Target="../media/hdphoto12.wdp"/><Relationship Id="rId5" Type="http://schemas.openxmlformats.org/officeDocument/2006/relationships/image" Target="../media/image22.jpe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7.jpeg"/><Relationship Id="rId5" Type="http://schemas.microsoft.com/office/2007/relationships/hdphoto" Target="../media/hdphoto15.wdp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3.jpeg"/><Relationship Id="rId5" Type="http://schemas.microsoft.com/office/2007/relationships/hdphoto" Target="../media/hdphoto3.wdp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1973464" y="2691442"/>
            <a:ext cx="103517" cy="77638"/>
          </a:xfrm>
        </p:spPr>
        <p:txBody>
          <a:bodyPr>
            <a:normAutofit fontScale="90000"/>
          </a:bodyPr>
          <a:lstStyle/>
          <a:p>
            <a:endParaRPr lang="uk-UA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1947582" y="6331787"/>
            <a:ext cx="45719" cy="112144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uk-UA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04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6133383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9. Валідація даних </a:t>
            </a:r>
            <a:r>
              <a:rPr lang="ru-RU" sz="2800" b="1" dirty="0" smtClean="0">
                <a:solidFill>
                  <a:schemeClr val="bg1"/>
                </a:solidFill>
              </a:rPr>
              <a:t>для </a:t>
            </a:r>
            <a:r>
              <a:rPr lang="uk-UA" sz="2800" b="1" dirty="0" smtClean="0">
                <a:solidFill>
                  <a:schemeClr val="bg1"/>
                </a:solidFill>
              </a:rPr>
              <a:t>xbrl засобами системи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11" y="980536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29" y="1624643"/>
            <a:ext cx="8202361" cy="3456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171" y="4062885"/>
            <a:ext cx="7857226" cy="2631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075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6397947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10. Перегляд  приміток та звіту в форматі </a:t>
            </a:r>
            <a:r>
              <a:rPr lang="en-US" sz="2800" b="1" dirty="0" smtClean="0">
                <a:solidFill>
                  <a:schemeClr val="bg1"/>
                </a:solidFill>
              </a:rPr>
              <a:t>iXBRL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855" y="1006414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28" y="1616014"/>
            <a:ext cx="4741862" cy="347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90" y="1616015"/>
            <a:ext cx="6474004" cy="414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38" y="3447088"/>
            <a:ext cx="6462953" cy="3281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771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11</a:t>
            </a:r>
            <a:r>
              <a:rPr lang="uk-UA" sz="2800" b="1" dirty="0">
                <a:solidFill>
                  <a:schemeClr val="bg1"/>
                </a:solidFill>
              </a:rPr>
              <a:t>. Монітор фінансових звітів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784" y="1620329"/>
            <a:ext cx="3217650" cy="3771179"/>
          </a:xfrm>
          <a:solidFill>
            <a:srgbClr val="0085B5">
              <a:alpha val="30000"/>
            </a:srgbClr>
          </a:solidFill>
        </p:spPr>
        <p:txBody>
          <a:bodyPr numCol="1"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Валідація даних повного звіту засобами системи</a:t>
            </a:r>
          </a:p>
          <a:p>
            <a:pPr>
              <a:spcBef>
                <a:spcPts val="12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Підтримка індивідуального дизайну файлу </a:t>
            </a:r>
            <a:r>
              <a:rPr lang="en-US" altLang="uk-UA" sz="2000" dirty="0" smtClean="0">
                <a:solidFill>
                  <a:schemeClr val="bg1"/>
                </a:solidFill>
              </a:rPr>
              <a:t>iXBRL </a:t>
            </a:r>
            <a:r>
              <a:rPr lang="en-US" altLang="uk-UA" sz="2000" dirty="0">
                <a:solidFill>
                  <a:schemeClr val="bg1"/>
                </a:solidFill>
              </a:rPr>
              <a:t>(</a:t>
            </a:r>
            <a:r>
              <a:rPr lang="uk-UA" altLang="uk-UA" sz="2000" dirty="0">
                <a:solidFill>
                  <a:schemeClr val="bg1"/>
                </a:solidFill>
              </a:rPr>
              <a:t>технологія </a:t>
            </a:r>
            <a:r>
              <a:rPr lang="en-US" altLang="uk-UA" sz="2000" dirty="0" smtClean="0">
                <a:solidFill>
                  <a:schemeClr val="bg1"/>
                </a:solidFill>
              </a:rPr>
              <a:t>CSS)</a:t>
            </a:r>
            <a:endParaRPr lang="en-US" altLang="uk-UA" sz="20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Формування кінцевого </a:t>
            </a:r>
            <a:r>
              <a:rPr lang="en-US" altLang="uk-UA" sz="2000" dirty="0" smtClean="0">
                <a:solidFill>
                  <a:schemeClr val="bg1"/>
                </a:solidFill>
              </a:rPr>
              <a:t>iXBRL-</a:t>
            </a:r>
            <a:r>
              <a:rPr lang="uk-UA" altLang="uk-UA" sz="2000" dirty="0">
                <a:solidFill>
                  <a:schemeClr val="bg1"/>
                </a:solidFill>
              </a:rPr>
              <a:t>файлу</a:t>
            </a:r>
          </a:p>
          <a:p>
            <a:pPr>
              <a:spcBef>
                <a:spcPts val="12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Можливість перегляду повного </a:t>
            </a:r>
            <a:r>
              <a:rPr lang="uk-UA" altLang="uk-UA" sz="2000" dirty="0" smtClean="0">
                <a:solidFill>
                  <a:schemeClr val="bg1"/>
                </a:solidFill>
              </a:rPr>
              <a:t>звіту у форматах </a:t>
            </a:r>
            <a:r>
              <a:rPr lang="en-US" altLang="uk-UA" sz="2000" dirty="0" smtClean="0">
                <a:solidFill>
                  <a:schemeClr val="bg1"/>
                </a:solidFill>
              </a:rPr>
              <a:t>html</a:t>
            </a:r>
            <a:r>
              <a:rPr lang="uk-UA" altLang="uk-UA" sz="2000" dirty="0" smtClean="0">
                <a:solidFill>
                  <a:schemeClr val="bg1"/>
                </a:solidFill>
              </a:rPr>
              <a:t> та </a:t>
            </a:r>
            <a:r>
              <a:rPr lang="en-US" altLang="uk-UA" sz="2000" dirty="0" smtClean="0">
                <a:solidFill>
                  <a:schemeClr val="bg1"/>
                </a:solidFill>
              </a:rPr>
              <a:t>PDF (</a:t>
            </a:r>
            <a:r>
              <a:rPr lang="uk-UA" altLang="uk-UA" sz="2000" dirty="0" smtClean="0">
                <a:solidFill>
                  <a:schemeClr val="bg1"/>
                </a:solidFill>
              </a:rPr>
              <a:t>варіант для друку)</a:t>
            </a:r>
            <a:endParaRPr lang="uk-UA" altLang="uk-UA" sz="20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Накладання електронних підписів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23" y="989162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169" y="1624640"/>
            <a:ext cx="8505825" cy="391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39" y="3555356"/>
            <a:ext cx="6870555" cy="3159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770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1037" y="1063714"/>
            <a:ext cx="3628797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12. </a:t>
            </a:r>
            <a:r>
              <a:rPr lang="uk-UA" sz="2800" b="1" dirty="0">
                <a:solidFill>
                  <a:schemeClr val="bg1"/>
                </a:solidFill>
              </a:rPr>
              <a:t>Консолідація звітності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008" y="1580615"/>
            <a:ext cx="4935171" cy="4260143"/>
          </a:xfrm>
          <a:solidFill>
            <a:srgbClr val="0085B5">
              <a:alpha val="33000"/>
            </a:srgbClr>
          </a:solidFill>
        </p:spPr>
        <p:txBody>
          <a:bodyPr numCol="1">
            <a:normAutofit lnSpcReduction="10000"/>
          </a:bodyPr>
          <a:lstStyle/>
          <a:p>
            <a:pPr lvl="0"/>
            <a:r>
              <a:rPr lang="uk-UA" sz="2000" dirty="0">
                <a:solidFill>
                  <a:schemeClr val="bg1"/>
                </a:solidFill>
              </a:rPr>
              <a:t>Конфігурація груп консолідації </a:t>
            </a:r>
            <a:endParaRPr lang="uk-UA" sz="2000" dirty="0" smtClean="0">
              <a:solidFill>
                <a:schemeClr val="bg1"/>
              </a:solidFill>
            </a:endParaRPr>
          </a:p>
          <a:p>
            <a:pPr lvl="1">
              <a:buFont typeface="Calibri" pitchFamily="34" charset="0"/>
              <a:buChar char="−"/>
            </a:pPr>
            <a:r>
              <a:rPr lang="uk-UA" sz="1600" dirty="0">
                <a:solidFill>
                  <a:schemeClr val="bg1"/>
                </a:solidFill>
              </a:rPr>
              <a:t>налаштування учасників фінансової групи</a:t>
            </a:r>
          </a:p>
          <a:p>
            <a:pPr lvl="1">
              <a:buFont typeface="Calibri" pitchFamily="34" charset="0"/>
              <a:buChar char="−"/>
            </a:pPr>
            <a:r>
              <a:rPr lang="uk-UA" sz="1600" dirty="0">
                <a:solidFill>
                  <a:schemeClr val="bg1"/>
                </a:solidFill>
              </a:rPr>
              <a:t>налаштування груп консолідації для учасників фінансової групи</a:t>
            </a:r>
            <a:endParaRPr lang="uk-UA" sz="1600" dirty="0" smtClean="0">
              <a:solidFill>
                <a:schemeClr val="bg1"/>
              </a:solidFill>
            </a:endParaRPr>
          </a:p>
          <a:p>
            <a:pPr lvl="0"/>
            <a:r>
              <a:rPr lang="uk-UA" sz="2000" dirty="0">
                <a:solidFill>
                  <a:schemeClr val="bg1"/>
                </a:solidFill>
              </a:rPr>
              <a:t>Технічні суб'єкти звітності</a:t>
            </a:r>
            <a:endParaRPr lang="uk-UA" sz="2000" dirty="0" smtClean="0">
              <a:solidFill>
                <a:schemeClr val="bg1"/>
              </a:solidFill>
            </a:endParaRPr>
          </a:p>
          <a:p>
            <a:pPr lvl="1">
              <a:buFont typeface="Calibri" pitchFamily="34" charset="0"/>
              <a:buChar char="−"/>
            </a:pPr>
            <a:r>
              <a:rPr lang="uk-UA" sz="1600" dirty="0" smtClean="0">
                <a:solidFill>
                  <a:schemeClr val="bg1"/>
                </a:solidFill>
              </a:rPr>
              <a:t>заповнення коригуючих звітів для внутрішньо-групових операцій</a:t>
            </a:r>
          </a:p>
          <a:p>
            <a:pPr lvl="0"/>
            <a:r>
              <a:rPr lang="uk-UA" sz="2000" dirty="0" smtClean="0">
                <a:solidFill>
                  <a:schemeClr val="bg1"/>
                </a:solidFill>
              </a:rPr>
              <a:t>Робота зі звітними даними суб'єктів груп</a:t>
            </a:r>
          </a:p>
          <a:p>
            <a:pPr lvl="1">
              <a:buFont typeface="Calibri" pitchFamily="34" charset="0"/>
              <a:buChar char="−"/>
            </a:pPr>
            <a:r>
              <a:rPr lang="uk-UA" sz="1600" dirty="0" smtClean="0">
                <a:solidFill>
                  <a:schemeClr val="bg1"/>
                </a:solidFill>
              </a:rPr>
              <a:t>підготовка </a:t>
            </a:r>
            <a:r>
              <a:rPr lang="uk-UA" sz="1600" dirty="0">
                <a:solidFill>
                  <a:schemeClr val="bg1"/>
                </a:solidFill>
              </a:rPr>
              <a:t>звітності за окремими джерелами (звітність підприємств)</a:t>
            </a:r>
          </a:p>
          <a:p>
            <a:pPr lvl="1">
              <a:buFont typeface="Calibri" pitchFamily="34" charset="0"/>
              <a:buChar char="−"/>
            </a:pPr>
            <a:r>
              <a:rPr lang="uk-UA" sz="1600" dirty="0" smtClean="0">
                <a:solidFill>
                  <a:schemeClr val="bg1"/>
                </a:solidFill>
              </a:rPr>
              <a:t>єдиний </a:t>
            </a:r>
            <a:r>
              <a:rPr lang="uk-UA" sz="1600" dirty="0">
                <a:solidFill>
                  <a:schemeClr val="bg1"/>
                </a:solidFill>
              </a:rPr>
              <a:t>шаблон редагування секцій</a:t>
            </a:r>
          </a:p>
          <a:p>
            <a:pPr lvl="0"/>
            <a:r>
              <a:rPr lang="uk-UA" sz="2000" dirty="0">
                <a:solidFill>
                  <a:schemeClr val="bg1"/>
                </a:solidFill>
              </a:rPr>
              <a:t>Процес </a:t>
            </a:r>
            <a:r>
              <a:rPr lang="uk-UA" sz="2000" dirty="0" smtClean="0">
                <a:solidFill>
                  <a:schemeClr val="bg1"/>
                </a:solidFill>
              </a:rPr>
              <a:t>консолідації</a:t>
            </a:r>
          </a:p>
          <a:p>
            <a:pPr lvl="1">
              <a:buFont typeface="Calibri" pitchFamily="34" charset="0"/>
              <a:buChar char="−"/>
            </a:pPr>
            <a:r>
              <a:rPr lang="uk-UA" sz="1600" dirty="0">
                <a:solidFill>
                  <a:schemeClr val="bg1"/>
                </a:solidFill>
              </a:rPr>
              <a:t>а</a:t>
            </a:r>
            <a:r>
              <a:rPr lang="uk-UA" sz="1600" dirty="0" smtClean="0">
                <a:solidFill>
                  <a:schemeClr val="bg1"/>
                </a:solidFill>
              </a:rPr>
              <a:t>втоматизація розрахунку консолідованих звітів, окремо по секціям</a:t>
            </a:r>
          </a:p>
          <a:p>
            <a:pPr lvl="1">
              <a:buFont typeface="Calibri" pitchFamily="34" charset="0"/>
              <a:buChar char="−"/>
            </a:pPr>
            <a:r>
              <a:rPr lang="uk-UA" sz="1600" dirty="0" smtClean="0">
                <a:solidFill>
                  <a:schemeClr val="bg1"/>
                </a:solidFill>
              </a:rPr>
              <a:t>контроль </a:t>
            </a:r>
            <a:r>
              <a:rPr lang="uk-UA" sz="1600" dirty="0">
                <a:solidFill>
                  <a:schemeClr val="bg1"/>
                </a:solidFill>
              </a:rPr>
              <a:t>статусів суб'єктів та консолідованих суб'єктів</a:t>
            </a:r>
          </a:p>
          <a:p>
            <a:pPr marL="514350" indent="-514350">
              <a:buFont typeface="+mj-lt"/>
              <a:buAutoNum type="arabicPeriod"/>
            </a:pP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72584" y="3589157"/>
            <a:ext cx="945588" cy="581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Суб’єкт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684609" y="2854866"/>
            <a:ext cx="889461" cy="581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accent1">
                    <a:lumMod val="50000"/>
                  </a:schemeClr>
                </a:solidFill>
              </a:rPr>
              <a:t>Суб’єкт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D</a:t>
            </a:r>
            <a:endParaRPr lang="uk-UA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59834" y="3589157"/>
            <a:ext cx="890846" cy="58189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C00000"/>
                </a:solidFill>
              </a:rPr>
              <a:t>Між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en-US" sz="1400" dirty="0" smtClean="0">
                <a:solidFill>
                  <a:srgbClr val="C00000"/>
                </a:solidFill>
              </a:rPr>
              <a:t>A-B</a:t>
            </a:r>
            <a:endParaRPr lang="uk-UA" sz="1400" dirty="0"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48632" y="3589157"/>
            <a:ext cx="890846" cy="581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accent1">
                    <a:lumMod val="50000"/>
                  </a:schemeClr>
                </a:solidFill>
              </a:rPr>
              <a:t>Суб’єкт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B</a:t>
            </a:r>
            <a:endParaRPr lang="uk-UA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72583" y="4500960"/>
            <a:ext cx="889461" cy="581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accent1">
                    <a:lumMod val="50000"/>
                  </a:schemeClr>
                </a:solidFill>
              </a:rPr>
              <a:t>Суб’єкт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endParaRPr lang="uk-UA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72583" y="5155395"/>
            <a:ext cx="889461" cy="581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accent1">
                    <a:lumMod val="50000"/>
                  </a:schemeClr>
                </a:solidFill>
              </a:rPr>
              <a:t>Суб’єкт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F</a:t>
            </a:r>
            <a:endParaRPr lang="uk-UA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687994" y="3589157"/>
            <a:ext cx="886689" cy="581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sz="1600" dirty="0" smtClean="0">
                <a:solidFill>
                  <a:schemeClr val="accent1">
                    <a:lumMod val="50000"/>
                  </a:schemeClr>
                </a:solidFill>
              </a:rPr>
              <a:t>Суб’єкт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C</a:t>
            </a:r>
            <a:endParaRPr lang="uk-UA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372582" y="5812121"/>
            <a:ext cx="889461" cy="58189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C00000"/>
                </a:solidFill>
              </a:rPr>
              <a:t>Між</a:t>
            </a:r>
            <a:endParaRPr lang="en-US" sz="1400" dirty="0" smtClean="0">
              <a:solidFill>
                <a:srgbClr val="C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A-E-F</a:t>
            </a:r>
            <a:endParaRPr lang="uk-UA" sz="1400" dirty="0">
              <a:solidFill>
                <a:srgbClr val="C000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800434" y="3589156"/>
            <a:ext cx="889461" cy="58189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C00000"/>
                </a:solidFill>
              </a:rPr>
              <a:t>Між</a:t>
            </a:r>
            <a:endParaRPr lang="en-US" sz="1400" dirty="0" smtClean="0">
              <a:solidFill>
                <a:srgbClr val="C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A-C-D</a:t>
            </a:r>
            <a:endParaRPr lang="uk-UA" sz="1400" dirty="0">
              <a:solidFill>
                <a:srgbClr val="C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637430" y="3436757"/>
            <a:ext cx="1919717" cy="3110347"/>
          </a:xfrm>
          <a:prstGeom prst="round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noFill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83016" y="2786774"/>
            <a:ext cx="4104406" cy="1530832"/>
          </a:xfrm>
          <a:prstGeom prst="round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noFill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209623" y="2114034"/>
            <a:ext cx="3647900" cy="2157563"/>
          </a:xfrm>
          <a:prstGeom prst="round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noFill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430172" y="1418652"/>
            <a:ext cx="4273121" cy="3007491"/>
          </a:xfrm>
          <a:prstGeom prst="round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noFill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556942" y="2114034"/>
            <a:ext cx="890846" cy="58189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rgbClr val="C00000"/>
                </a:solidFill>
              </a:rPr>
              <a:t>Між</a:t>
            </a:r>
            <a:endParaRPr lang="en-US" sz="1400" dirty="0">
              <a:solidFill>
                <a:srgbClr val="C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A-B-C-D</a:t>
            </a:r>
            <a:endParaRPr lang="uk-UA" sz="1400" dirty="0">
              <a:solidFill>
                <a:srgbClr val="C00000"/>
              </a:solidFill>
            </a:endParaRPr>
          </a:p>
        </p:txBody>
      </p:sp>
      <p:sp>
        <p:nvSpPr>
          <p:cNvPr id="26" name="Блок-схема: знак завершения 25"/>
          <p:cNvSpPr/>
          <p:nvPr/>
        </p:nvSpPr>
        <p:spPr>
          <a:xfrm>
            <a:off x="5496283" y="2931413"/>
            <a:ext cx="2673594" cy="337949"/>
          </a:xfrm>
          <a:prstGeom prst="flowChartTerminator">
            <a:avLst/>
          </a:prstGeom>
          <a:solidFill>
            <a:schemeClr val="bg1">
              <a:lumMod val="85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Субконсолідована група 1</a:t>
            </a:r>
            <a:endParaRPr lang="uk-UA" sz="1600" dirty="0"/>
          </a:p>
        </p:txBody>
      </p:sp>
      <p:sp>
        <p:nvSpPr>
          <p:cNvPr id="28" name="Блок-схема: знак завершения 27"/>
          <p:cNvSpPr/>
          <p:nvPr/>
        </p:nvSpPr>
        <p:spPr>
          <a:xfrm>
            <a:off x="9016301" y="2268472"/>
            <a:ext cx="2673594" cy="337949"/>
          </a:xfrm>
          <a:prstGeom prst="flowChartTerminator">
            <a:avLst/>
          </a:prstGeom>
          <a:solidFill>
            <a:schemeClr val="bg1">
              <a:lumMod val="85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Субконсолідована група 2</a:t>
            </a:r>
            <a:endParaRPr lang="uk-UA" sz="1600" dirty="0"/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7260491" y="1569693"/>
            <a:ext cx="2673594" cy="337949"/>
          </a:xfrm>
          <a:prstGeom prst="flowChartTerminator">
            <a:avLst/>
          </a:prstGeom>
          <a:solidFill>
            <a:schemeClr val="bg1">
              <a:lumMod val="85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Група консолідації</a:t>
            </a:r>
            <a:endParaRPr lang="uk-UA" sz="1600" dirty="0"/>
          </a:p>
        </p:txBody>
      </p:sp>
      <p:sp>
        <p:nvSpPr>
          <p:cNvPr id="30" name="Блок-схема: знак завершения 29"/>
          <p:cNvSpPr/>
          <p:nvPr/>
        </p:nvSpPr>
        <p:spPr>
          <a:xfrm rot="16200000">
            <a:off x="6976035" y="5301156"/>
            <a:ext cx="1976842" cy="337949"/>
          </a:xfrm>
          <a:prstGeom prst="flowChartTerminator">
            <a:avLst/>
          </a:prstGeom>
          <a:solidFill>
            <a:schemeClr val="bg1">
              <a:lumMod val="85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Консолід. звітність</a:t>
            </a:r>
            <a:endParaRPr lang="uk-UA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48" y="988567"/>
            <a:ext cx="608400" cy="60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239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1. Призначення ПК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5555" y="1751162"/>
            <a:ext cx="9661586" cy="4347713"/>
          </a:xfrm>
          <a:solidFill>
            <a:srgbClr val="0085B5">
              <a:alpha val="30000"/>
            </a:srgbClr>
          </a:solidFill>
        </p:spPr>
        <p:txBody>
          <a:bodyPr numCol="1">
            <a:normAutofit fontScale="92500" lnSpcReduction="20000"/>
          </a:bodyPr>
          <a:lstStyle/>
          <a:p>
            <a:pPr marL="0" indent="0">
              <a:buNone/>
            </a:pPr>
            <a:r>
              <a:rPr lang="uk-UA" altLang="uk-UA" sz="2000" dirty="0" smtClean="0">
                <a:solidFill>
                  <a:schemeClr val="bg1"/>
                </a:solidFill>
              </a:rPr>
              <a:t>Програмний </a:t>
            </a:r>
            <a:r>
              <a:rPr lang="uk-UA" altLang="uk-UA" sz="2000" dirty="0">
                <a:solidFill>
                  <a:schemeClr val="bg1"/>
                </a:solidFill>
              </a:rPr>
              <a:t>комплекс «</a:t>
            </a:r>
            <a:r>
              <a:rPr lang="uk-UA" altLang="uk-UA" sz="2000" dirty="0" err="1" smtClean="0">
                <a:solidFill>
                  <a:schemeClr val="bg1"/>
                </a:solidFill>
              </a:rPr>
              <a:t>Мебіус-</a:t>
            </a:r>
            <a:r>
              <a:rPr lang="en-US" altLang="uk-UA" sz="2000" dirty="0" smtClean="0">
                <a:solidFill>
                  <a:schemeClr val="bg1"/>
                </a:solidFill>
              </a:rPr>
              <a:t>XBRL</a:t>
            </a:r>
            <a:r>
              <a:rPr lang="uk-UA" altLang="uk-UA" sz="2000" dirty="0" smtClean="0">
                <a:solidFill>
                  <a:schemeClr val="bg1"/>
                </a:solidFill>
              </a:rPr>
              <a:t>» </a:t>
            </a:r>
            <a:r>
              <a:rPr lang="uk-UA" altLang="uk-UA" sz="2000" dirty="0">
                <a:solidFill>
                  <a:schemeClr val="bg1"/>
                </a:solidFill>
              </a:rPr>
              <a:t>призначений для </a:t>
            </a:r>
            <a:r>
              <a:rPr lang="uk-UA" altLang="uk-UA" sz="2000" dirty="0" smtClean="0">
                <a:solidFill>
                  <a:schemeClr val="bg1"/>
                </a:solidFill>
              </a:rPr>
              <a:t>формування: </a:t>
            </a:r>
          </a:p>
          <a:p>
            <a:r>
              <a:rPr lang="uk-UA" altLang="uk-UA" sz="2000" dirty="0" smtClean="0">
                <a:solidFill>
                  <a:schemeClr val="bg1"/>
                </a:solidFill>
              </a:rPr>
              <a:t>річної</a:t>
            </a:r>
            <a:r>
              <a:rPr lang="uk-UA" altLang="uk-UA" sz="2000" dirty="0">
                <a:solidFill>
                  <a:schemeClr val="bg1"/>
                </a:solidFill>
              </a:rPr>
              <a:t>, </a:t>
            </a:r>
            <a:r>
              <a:rPr lang="uk-UA" altLang="uk-UA" sz="2000" dirty="0" smtClean="0">
                <a:solidFill>
                  <a:schemeClr val="bg1"/>
                </a:solidFill>
              </a:rPr>
              <a:t>консолідованої </a:t>
            </a:r>
            <a:r>
              <a:rPr lang="uk-UA" altLang="uk-UA" sz="2000" dirty="0">
                <a:solidFill>
                  <a:schemeClr val="bg1"/>
                </a:solidFill>
              </a:rPr>
              <a:t>фінансової </a:t>
            </a:r>
            <a:r>
              <a:rPr lang="uk-UA" altLang="uk-UA" sz="2000" dirty="0" smtClean="0">
                <a:solidFill>
                  <a:schemeClr val="bg1"/>
                </a:solidFill>
              </a:rPr>
              <a:t>звітності </a:t>
            </a:r>
          </a:p>
          <a:p>
            <a:r>
              <a:rPr lang="uk-UA" altLang="uk-UA" sz="2000" dirty="0" smtClean="0">
                <a:solidFill>
                  <a:schemeClr val="bg1"/>
                </a:solidFill>
              </a:rPr>
              <a:t>проміжної </a:t>
            </a:r>
            <a:r>
              <a:rPr lang="uk-UA" altLang="uk-UA" sz="2000" dirty="0">
                <a:solidFill>
                  <a:schemeClr val="bg1"/>
                </a:solidFill>
              </a:rPr>
              <a:t>(квартальної) фінансової звітності </a:t>
            </a:r>
            <a:endParaRPr lang="uk-UA" altLang="uk-UA" sz="20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uk-UA" altLang="uk-UA" sz="2000" dirty="0" smtClean="0">
                <a:solidFill>
                  <a:schemeClr val="bg1"/>
                </a:solidFill>
              </a:rPr>
              <a:t>ПК орієнтований на роботу з: </a:t>
            </a:r>
          </a:p>
          <a:p>
            <a:r>
              <a:rPr lang="uk-UA" altLang="uk-UA" sz="2000" dirty="0" smtClean="0">
                <a:solidFill>
                  <a:schemeClr val="bg1"/>
                </a:solidFill>
              </a:rPr>
              <a:t>таксономією </a:t>
            </a:r>
            <a:r>
              <a:rPr lang="uk-UA" altLang="uk-UA" sz="2000" dirty="0">
                <a:solidFill>
                  <a:schemeClr val="bg1"/>
                </a:solidFill>
              </a:rPr>
              <a:t>МСФЗ, наданою регулятором фінансової звітності</a:t>
            </a:r>
            <a:endParaRPr lang="uk-UA" altLang="uk-UA" sz="2000" dirty="0" smtClean="0">
              <a:solidFill>
                <a:schemeClr val="bg1"/>
              </a:solidFill>
            </a:endParaRPr>
          </a:p>
          <a:p>
            <a:r>
              <a:rPr lang="uk-UA" altLang="uk-UA" sz="2000" dirty="0">
                <a:solidFill>
                  <a:schemeClr val="bg1"/>
                </a:solidFill>
              </a:rPr>
              <a:t>б</a:t>
            </a:r>
            <a:r>
              <a:rPr lang="uk-UA" altLang="uk-UA" sz="2000" dirty="0" smtClean="0">
                <a:solidFill>
                  <a:schemeClr val="bg1"/>
                </a:solidFill>
              </a:rPr>
              <a:t>анками, страховими компаніями та суб’єктами звітності, що входять до їх групи</a:t>
            </a:r>
          </a:p>
          <a:p>
            <a:pPr marL="0" indent="0">
              <a:buNone/>
            </a:pPr>
            <a:r>
              <a:rPr lang="ru-RU" altLang="uk-UA" sz="2000" dirty="0" smtClean="0">
                <a:solidFill>
                  <a:schemeClr val="bg1"/>
                </a:solidFill>
              </a:rPr>
              <a:t>ПК </a:t>
            </a:r>
            <a:r>
              <a:rPr lang="uk-UA" altLang="uk-UA" sz="2000" dirty="0" smtClean="0">
                <a:solidFill>
                  <a:schemeClr val="bg1"/>
                </a:solidFill>
              </a:rPr>
              <a:t>може бути використаний страховими компаніями та великими підприємствами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uk-UA" altLang="uk-UA" sz="2000" dirty="0" smtClean="0">
                <a:solidFill>
                  <a:schemeClr val="bg1"/>
                </a:solidFill>
              </a:rPr>
              <a:t>Метою роботи з ПК є:</a:t>
            </a:r>
          </a:p>
          <a:p>
            <a:r>
              <a:rPr lang="uk-UA" altLang="uk-UA" sz="2000" dirty="0" smtClean="0">
                <a:solidFill>
                  <a:schemeClr val="bg1"/>
                </a:solidFill>
              </a:rPr>
              <a:t>налагодження процесів складання фінансової звітності</a:t>
            </a:r>
          </a:p>
          <a:p>
            <a:r>
              <a:rPr lang="uk-UA" altLang="uk-UA" sz="2000" dirty="0" smtClean="0">
                <a:solidFill>
                  <a:schemeClr val="bg1"/>
                </a:solidFill>
              </a:rPr>
              <a:t>побудова </a:t>
            </a:r>
            <a:r>
              <a:rPr lang="uk-UA" altLang="uk-UA" sz="2000" dirty="0">
                <a:solidFill>
                  <a:schemeClr val="bg1"/>
                </a:solidFill>
              </a:rPr>
              <a:t>кінцевого </a:t>
            </a:r>
            <a:r>
              <a:rPr lang="en-US" altLang="uk-UA" sz="2000" dirty="0" err="1" smtClean="0">
                <a:solidFill>
                  <a:schemeClr val="bg1"/>
                </a:solidFill>
              </a:rPr>
              <a:t>iXBRL</a:t>
            </a:r>
            <a:r>
              <a:rPr lang="uk-UA" altLang="uk-UA" sz="2000" dirty="0" err="1" smtClean="0">
                <a:solidFill>
                  <a:schemeClr val="bg1"/>
                </a:solidFill>
              </a:rPr>
              <a:t>-файлу</a:t>
            </a:r>
            <a:r>
              <a:rPr lang="uk-UA" altLang="uk-UA" sz="2000" dirty="0" smtClean="0">
                <a:solidFill>
                  <a:schemeClr val="bg1"/>
                </a:solidFill>
              </a:rPr>
              <a:t> </a:t>
            </a:r>
            <a:r>
              <a:rPr lang="uk-UA" altLang="uk-UA" sz="2000" dirty="0">
                <a:solidFill>
                  <a:schemeClr val="bg1"/>
                </a:solidFill>
              </a:rPr>
              <a:t>для завантаження на портал</a:t>
            </a:r>
            <a:r>
              <a:rPr lang="en-US" altLang="uk-UA" sz="2000" dirty="0">
                <a:solidFill>
                  <a:schemeClr val="bg1"/>
                </a:solidFill>
              </a:rPr>
              <a:t> </a:t>
            </a:r>
            <a:r>
              <a:rPr lang="ru-RU" altLang="uk-UA" sz="2000" dirty="0">
                <a:solidFill>
                  <a:schemeClr val="bg1"/>
                </a:solidFill>
              </a:rPr>
              <a:t>СФЗ (</a:t>
            </a:r>
            <a:r>
              <a:rPr lang="en-US" altLang="uk-UA" sz="2000" dirty="0">
                <a:solidFill>
                  <a:schemeClr val="bg1"/>
                </a:solidFill>
              </a:rPr>
              <a:t>portal.frs.gov.ua</a:t>
            </a:r>
            <a:r>
              <a:rPr lang="ru-RU" altLang="uk-UA" sz="2000" dirty="0">
                <a:solidFill>
                  <a:schemeClr val="bg1"/>
                </a:solidFill>
              </a:rPr>
              <a:t>)</a:t>
            </a:r>
            <a:endParaRPr lang="uk-UA" altLang="uk-UA" sz="20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uk-UA" altLang="uk-UA" sz="2000" dirty="0">
                <a:solidFill>
                  <a:schemeClr val="bg1"/>
                </a:solidFill>
              </a:rPr>
              <a:t>ПК може працювати з будь-якою </a:t>
            </a:r>
            <a:r>
              <a:rPr lang="uk-UA" altLang="uk-UA" sz="2000" dirty="0" smtClean="0">
                <a:solidFill>
                  <a:schemeClr val="bg1"/>
                </a:solidFill>
              </a:rPr>
              <a:t>корсистемою підприємства та автоматизованою </a:t>
            </a:r>
            <a:r>
              <a:rPr lang="uk-UA" altLang="uk-UA" sz="2000" dirty="0">
                <a:solidFill>
                  <a:schemeClr val="bg1"/>
                </a:solidFill>
              </a:rPr>
              <a:t>банківською системою (АБС</a:t>
            </a:r>
            <a:r>
              <a:rPr lang="uk-UA" altLang="uk-UA" sz="2000" dirty="0" smtClean="0">
                <a:solidFill>
                  <a:schemeClr val="bg1"/>
                </a:solidFill>
              </a:rPr>
              <a:t>)</a:t>
            </a:r>
            <a:endParaRPr lang="uk-UA" altLang="uk-UA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uk-UA" sz="16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10" y="99203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314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2. Функціональність ПК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2421" y="1691250"/>
            <a:ext cx="10170545" cy="4321361"/>
          </a:xfrm>
          <a:solidFill>
            <a:srgbClr val="0085B5">
              <a:alpha val="30000"/>
            </a:srgbClr>
          </a:solidFill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uk-UA" altLang="uk-UA" sz="2000" dirty="0" smtClean="0">
                <a:solidFill>
                  <a:schemeClr val="bg1"/>
                </a:solidFill>
              </a:rPr>
              <a:t>Програмний </a:t>
            </a:r>
            <a:r>
              <a:rPr lang="uk-UA" altLang="uk-UA" sz="2000" dirty="0">
                <a:solidFill>
                  <a:schemeClr val="bg1"/>
                </a:solidFill>
              </a:rPr>
              <a:t>комплекс </a:t>
            </a:r>
            <a:r>
              <a:rPr lang="uk-UA" altLang="uk-UA" sz="2000" dirty="0" smtClean="0">
                <a:solidFill>
                  <a:schemeClr val="bg1"/>
                </a:solidFill>
              </a:rPr>
              <a:t>реалізує: </a:t>
            </a:r>
          </a:p>
          <a:p>
            <a:pPr>
              <a:lnSpc>
                <a:spcPct val="110000"/>
              </a:lnSpc>
              <a:defRPr/>
            </a:pPr>
            <a:r>
              <a:rPr lang="uk-UA" sz="2000" dirty="0" smtClean="0">
                <a:solidFill>
                  <a:schemeClr val="bg1"/>
                </a:solidFill>
              </a:rPr>
              <a:t>підтримку </a:t>
            </a:r>
            <a:r>
              <a:rPr lang="uk-UA" sz="2000" dirty="0">
                <a:solidFill>
                  <a:schemeClr val="bg1"/>
                </a:solidFill>
              </a:rPr>
              <a:t>таксономії фінансової </a:t>
            </a:r>
            <a:r>
              <a:rPr lang="uk-UA" sz="2000" dirty="0" smtClean="0">
                <a:solidFill>
                  <a:schemeClr val="bg1"/>
                </a:solidFill>
              </a:rPr>
              <a:t>звітності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2000" dirty="0" smtClean="0">
                <a:solidFill>
                  <a:schemeClr val="bg1"/>
                </a:solidFill>
              </a:rPr>
              <a:t>відображення </a:t>
            </a:r>
            <a:r>
              <a:rPr lang="uk-UA" sz="2000" dirty="0">
                <a:solidFill>
                  <a:schemeClr val="bg1"/>
                </a:solidFill>
              </a:rPr>
              <a:t>стану підготовки складових фінансового звіту (приміток) через спеціалізовану задачу-монітор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2000" dirty="0">
                <a:solidFill>
                  <a:schemeClr val="bg1"/>
                </a:solidFill>
              </a:rPr>
              <a:t>завантаження даних з </a:t>
            </a:r>
            <a:r>
              <a:rPr lang="uk-UA" sz="2000" dirty="0" smtClean="0">
                <a:solidFill>
                  <a:schemeClr val="bg1"/>
                </a:solidFill>
              </a:rPr>
              <a:t>корсистем та </a:t>
            </a:r>
            <a:r>
              <a:rPr lang="uk-UA" sz="2000" dirty="0">
                <a:solidFill>
                  <a:schemeClr val="bg1"/>
                </a:solidFill>
              </a:rPr>
              <a:t>розрахунок звітних даних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2000" dirty="0">
                <a:solidFill>
                  <a:schemeClr val="bg1"/>
                </a:solidFill>
              </a:rPr>
              <a:t>редагування приміток з використанням </a:t>
            </a:r>
            <a:r>
              <a:rPr lang="en-US" sz="2000" dirty="0">
                <a:solidFill>
                  <a:schemeClr val="bg1"/>
                </a:solidFill>
              </a:rPr>
              <a:t>Excel-</a:t>
            </a:r>
            <a:r>
              <a:rPr lang="ru-RU" sz="2000" dirty="0">
                <a:solidFill>
                  <a:schemeClr val="bg1"/>
                </a:solidFill>
              </a:rPr>
              <a:t>шаблонів та </a:t>
            </a:r>
            <a:r>
              <a:rPr lang="uk-UA" sz="2000" dirty="0" smtClean="0">
                <a:solidFill>
                  <a:schemeClr val="bg1"/>
                </a:solidFill>
              </a:rPr>
              <a:t>інструментів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MS Word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2000" dirty="0">
                <a:solidFill>
                  <a:schemeClr val="bg1"/>
                </a:solidFill>
              </a:rPr>
              <a:t>перегляд в html-форматі у браузері як окремої примітки, так і звіту у цілому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2000" dirty="0">
                <a:solidFill>
                  <a:schemeClr val="bg1"/>
                </a:solidFill>
              </a:rPr>
              <a:t>можливість зміни налаштувань </a:t>
            </a:r>
            <a:r>
              <a:rPr lang="en-US" sz="2000" dirty="0">
                <a:solidFill>
                  <a:schemeClr val="bg1"/>
                </a:solidFill>
              </a:rPr>
              <a:t>Excel</a:t>
            </a:r>
            <a:r>
              <a:rPr lang="uk-UA" sz="2000" dirty="0">
                <a:solidFill>
                  <a:schemeClr val="bg1"/>
                </a:solidFill>
              </a:rPr>
              <a:t>-шаблонів та html-шаблонів згідно з вимогами банку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2000" dirty="0">
                <a:solidFill>
                  <a:schemeClr val="bg1"/>
                </a:solidFill>
              </a:rPr>
              <a:t>проміжну валідацію даних на рівні примітки та повну валідацію фінансового звіту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2000" dirty="0">
                <a:solidFill>
                  <a:schemeClr val="bg1"/>
                </a:solidFill>
              </a:rPr>
              <a:t>можливість формування консолідованого звіту для фінансової групи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uk-UA" sz="2000" dirty="0">
                <a:solidFill>
                  <a:schemeClr val="bg1"/>
                </a:solidFill>
              </a:rPr>
              <a:t>накладання електронного підпису</a:t>
            </a:r>
            <a:endParaRPr lang="uk-UA" altLang="uk-UA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uk-UA" sz="16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18" y="101072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107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3</a:t>
            </a:r>
            <a:r>
              <a:rPr lang="uk-UA" sz="2800" b="1" dirty="0">
                <a:solidFill>
                  <a:schemeClr val="bg1"/>
                </a:solidFill>
              </a:rPr>
              <a:t>. Переваги використання ПК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2421" y="1691250"/>
            <a:ext cx="8143337" cy="4278229"/>
          </a:xfrm>
          <a:solidFill>
            <a:srgbClr val="0085B5">
              <a:alpha val="30000"/>
            </a:srgbClr>
          </a:solidFill>
        </p:spPr>
        <p:txBody>
          <a:bodyPr numCol="1"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uk-UA" altLang="uk-UA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Розрахунок </a:t>
            </a:r>
            <a:r>
              <a:rPr lang="uk-UA" altLang="uk-UA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більшості</a:t>
            </a:r>
            <a:r>
              <a:rPr lang="uk-UA" altLang="uk-UA" sz="2000" dirty="0">
                <a:solidFill>
                  <a:schemeClr val="bg1"/>
                </a:solidFill>
              </a:rPr>
              <a:t> числових звітних даних</a:t>
            </a:r>
          </a:p>
          <a:p>
            <a:pPr>
              <a:spcBef>
                <a:spcPts val="1800"/>
              </a:spcBef>
            </a:pPr>
            <a:r>
              <a:rPr lang="uk-UA" altLang="uk-UA" sz="2000" dirty="0" smtClean="0">
                <a:solidFill>
                  <a:schemeClr val="bg1"/>
                </a:solidFill>
              </a:rPr>
              <a:t>Гнучке </a:t>
            </a:r>
            <a:r>
              <a:rPr lang="uk-UA" altLang="uk-UA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налаштування правил розрахунку</a:t>
            </a:r>
            <a:r>
              <a:rPr lang="uk-UA" altLang="uk-UA" sz="2000" dirty="0">
                <a:solidFill>
                  <a:schemeClr val="bg1"/>
                </a:solidFill>
              </a:rPr>
              <a:t> звітних даних із завантажених </a:t>
            </a:r>
            <a:r>
              <a:rPr lang="uk-UA" altLang="uk-UA" sz="2000" dirty="0" smtClean="0">
                <a:solidFill>
                  <a:schemeClr val="bg1"/>
                </a:solidFill>
              </a:rPr>
              <a:t> даних корсистем</a:t>
            </a:r>
            <a:endParaRPr lang="uk-UA" altLang="uk-UA" sz="2000" dirty="0">
              <a:solidFill>
                <a:schemeClr val="bg1"/>
              </a:solidFill>
            </a:endParaRPr>
          </a:p>
          <a:p>
            <a:pPr>
              <a:spcBef>
                <a:spcPts val="18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Автоматичне </a:t>
            </a:r>
            <a:r>
              <a:rPr lang="uk-UA" altLang="uk-UA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заповнення даних попереднього </a:t>
            </a:r>
            <a:r>
              <a:rPr lang="uk-UA" altLang="uk-UA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періоду</a:t>
            </a:r>
            <a:endParaRPr lang="uk-UA" altLang="uk-UA" sz="2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Можливість </a:t>
            </a:r>
            <a:r>
              <a:rPr lang="uk-UA" altLang="uk-UA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одночасної роботи</a:t>
            </a:r>
            <a:r>
              <a:rPr lang="uk-UA" altLang="uk-UA" sz="2000" dirty="0">
                <a:solidFill>
                  <a:schemeClr val="bg1"/>
                </a:solidFill>
              </a:rPr>
              <a:t> над звітом декількох користувачів </a:t>
            </a:r>
          </a:p>
          <a:p>
            <a:pPr>
              <a:spcBef>
                <a:spcPts val="18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Можливість </a:t>
            </a:r>
            <a:r>
              <a:rPr lang="uk-UA" altLang="uk-UA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розподілу приміток</a:t>
            </a:r>
            <a:r>
              <a:rPr lang="uk-UA" altLang="uk-UA" sz="2000" dirty="0">
                <a:solidFill>
                  <a:schemeClr val="bg1"/>
                </a:solidFill>
              </a:rPr>
              <a:t> між різними користувачами, використовуючи систему прав на дії з </a:t>
            </a:r>
            <a:r>
              <a:rPr lang="uk-UA" altLang="uk-UA" sz="2000" dirty="0" smtClean="0">
                <a:solidFill>
                  <a:schemeClr val="bg1"/>
                </a:solidFill>
              </a:rPr>
              <a:t>примітками</a:t>
            </a:r>
          </a:p>
          <a:p>
            <a:pPr>
              <a:spcBef>
                <a:spcPts val="1800"/>
              </a:spcBef>
            </a:pPr>
            <a:r>
              <a:rPr lang="uk-UA" altLang="uk-UA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Аналіз </a:t>
            </a:r>
            <a:r>
              <a:rPr lang="uk-UA" altLang="uk-UA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невідповідностей</a:t>
            </a:r>
            <a:r>
              <a:rPr lang="uk-UA" altLang="uk-UA" sz="2000" dirty="0" smtClean="0">
                <a:solidFill>
                  <a:schemeClr val="bg1"/>
                </a:solidFill>
              </a:rPr>
              <a:t>, що можуть виникати під час валідації</a:t>
            </a:r>
          </a:p>
          <a:p>
            <a:pPr>
              <a:spcBef>
                <a:spcPts val="1800"/>
              </a:spcBef>
            </a:pPr>
            <a:r>
              <a:rPr lang="uk-UA" altLang="uk-UA" sz="2000" dirty="0" smtClean="0">
                <a:solidFill>
                  <a:schemeClr val="bg1"/>
                </a:solidFill>
              </a:rPr>
              <a:t>Можливість </a:t>
            </a:r>
            <a:r>
              <a:rPr lang="uk-UA" altLang="uk-UA" sz="2000" dirty="0">
                <a:solidFill>
                  <a:schemeClr val="bg1"/>
                </a:solidFill>
              </a:rPr>
              <a:t>надання </a:t>
            </a:r>
            <a:r>
              <a:rPr lang="uk-UA" altLang="uk-UA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робочого місця </a:t>
            </a:r>
            <a:r>
              <a:rPr lang="uk-UA" altLang="uk-UA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аудитору</a:t>
            </a:r>
            <a:endParaRPr lang="en-US" altLang="uk-UA" sz="20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uk-UA" sz="2100" dirty="0">
                <a:solidFill>
                  <a:schemeClr val="bg1"/>
                </a:solidFill>
              </a:rPr>
              <a:t>ПК розроблений в 2020 році та в даний час ефективно </a:t>
            </a:r>
            <a:r>
              <a:rPr lang="uk-UA" sz="2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використовується у </a:t>
            </a:r>
            <a:r>
              <a:rPr lang="uk-UA" sz="21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понад 20 </a:t>
            </a:r>
            <a:r>
              <a:rPr lang="uk-UA" sz="2100">
                <a:solidFill>
                  <a:schemeClr val="accent4">
                    <a:lumMod val="40000"/>
                    <a:lumOff val="60000"/>
                  </a:schemeClr>
                </a:solidFill>
              </a:rPr>
              <a:t>банках </a:t>
            </a:r>
            <a:r>
              <a:rPr lang="uk-UA" sz="210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України</a:t>
            </a:r>
            <a:endParaRPr lang="uk-UA" altLang="uk-UA" sz="2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uk-UA" sz="16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06" y="101072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279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>
                <a:solidFill>
                  <a:schemeClr val="bg1"/>
                </a:solidFill>
              </a:rPr>
              <a:t>. Таксономія фінансового звіту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177" y="1725283"/>
            <a:ext cx="4951563" cy="4244196"/>
          </a:xfrm>
          <a:solidFill>
            <a:srgbClr val="0085B5">
              <a:alpha val="30000"/>
            </a:srgbClr>
          </a:solidFill>
        </p:spPr>
        <p:txBody>
          <a:bodyPr numCol="1">
            <a:normAutofit/>
          </a:bodyPr>
          <a:lstStyle/>
          <a:p>
            <a:pPr>
              <a:spcBef>
                <a:spcPts val="18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Налаштування таксономії виконує розробник ПК</a:t>
            </a:r>
          </a:p>
          <a:p>
            <a:pPr>
              <a:spcBef>
                <a:spcPts val="18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Система містить сукупність задач, які дозволяють переглянути складові елементи таксономії</a:t>
            </a:r>
          </a:p>
          <a:p>
            <a:pPr>
              <a:spcBef>
                <a:spcPts val="1800"/>
              </a:spcBef>
            </a:pPr>
            <a:r>
              <a:rPr lang="uk-UA" altLang="uk-UA" sz="2000" dirty="0" smtClean="0">
                <a:solidFill>
                  <a:schemeClr val="bg1"/>
                </a:solidFill>
              </a:rPr>
              <a:t>Підтримка різних версій таксономії та усіх її точок входу</a:t>
            </a:r>
            <a:endParaRPr lang="uk-UA" altLang="uk-UA" sz="2000" dirty="0">
              <a:solidFill>
                <a:schemeClr val="bg1"/>
              </a:solidFill>
            </a:endParaRPr>
          </a:p>
          <a:p>
            <a:pPr>
              <a:spcBef>
                <a:spcPts val="18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Можливість конфігурації </a:t>
            </a:r>
            <a:r>
              <a:rPr lang="uk-UA" altLang="uk-UA" sz="2000" dirty="0" smtClean="0">
                <a:solidFill>
                  <a:schemeClr val="bg1"/>
                </a:solidFill>
              </a:rPr>
              <a:t>компанією </a:t>
            </a:r>
            <a:r>
              <a:rPr lang="uk-UA" altLang="uk-UA" sz="2000" dirty="0">
                <a:solidFill>
                  <a:schemeClr val="bg1"/>
                </a:solidFill>
              </a:rPr>
              <a:t>переліку необхідних для формування приміток для річного, квартального звітів, а також для звітів суб'єктів що беруть участь у консолідації</a:t>
            </a:r>
          </a:p>
          <a:p>
            <a:pPr marL="0" indent="0">
              <a:buNone/>
            </a:pPr>
            <a:endParaRPr lang="uk-UA" sz="16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05" y="101072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Левая фигурная скобка 3"/>
          <p:cNvSpPr/>
          <p:nvPr/>
        </p:nvSpPr>
        <p:spPr>
          <a:xfrm>
            <a:off x="5218981" y="1811548"/>
            <a:ext cx="560717" cy="4080294"/>
          </a:xfrm>
          <a:prstGeom prst="leftBrace">
            <a:avLst>
              <a:gd name="adj1" fmla="val 8333"/>
              <a:gd name="adj2" fmla="val 26429"/>
            </a:avLst>
          </a:prstGeom>
          <a:ln>
            <a:solidFill>
              <a:srgbClr val="88F6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779698" y="1872390"/>
            <a:ext cx="5857336" cy="4019452"/>
          </a:xfrm>
          <a:prstGeom prst="rect">
            <a:avLst/>
          </a:prstGeom>
          <a:solidFill>
            <a:srgbClr val="0085B5">
              <a:alpha val="29000"/>
            </a:srgbClr>
          </a:solidFill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600" dirty="0" smtClean="0">
                <a:solidFill>
                  <a:schemeClr val="bg1"/>
                </a:solidFill>
              </a:rPr>
              <a:t>Класифікація елементів таксономії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400" u="sng" dirty="0" smtClean="0">
                <a:solidFill>
                  <a:srgbClr val="88F6FC"/>
                </a:solidFill>
              </a:rPr>
              <a:t>Секція</a:t>
            </a:r>
            <a:r>
              <a:rPr lang="uk-UA" sz="1400" dirty="0" smtClean="0">
                <a:solidFill>
                  <a:schemeClr val="bg1"/>
                </a:solidFill>
              </a:rPr>
              <a:t> – основні звіти та примітки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uk-UA" sz="1400" dirty="0" smtClean="0">
                <a:solidFill>
                  <a:srgbClr val="FFFF00"/>
                </a:solidFill>
              </a:rPr>
              <a:t>               </a:t>
            </a:r>
            <a:r>
              <a:rPr lang="uk-UA" sz="1400" u="sng" dirty="0" smtClean="0">
                <a:solidFill>
                  <a:srgbClr val="88F6FC"/>
                </a:solidFill>
              </a:rPr>
              <a:t>Концепт</a:t>
            </a:r>
            <a:r>
              <a:rPr lang="ru-RU" sz="1400" u="sng" dirty="0" smtClean="0">
                <a:solidFill>
                  <a:srgbClr val="88F6FC"/>
                </a:solidFill>
              </a:rPr>
              <a:t> </a:t>
            </a:r>
            <a:r>
              <a:rPr lang="uk-UA" sz="1400" u="sng" dirty="0" smtClean="0">
                <a:solidFill>
                  <a:srgbClr val="88F6FC"/>
                </a:solidFill>
              </a:rPr>
              <a:t>секції</a:t>
            </a:r>
            <a:r>
              <a:rPr lang="uk-UA" sz="1400" dirty="0" smtClean="0">
                <a:solidFill>
                  <a:srgbClr val="FFFF00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– фінансові поняття таксономії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uk-UA" sz="1400" dirty="0" smtClean="0">
                <a:solidFill>
                  <a:srgbClr val="FFFF00"/>
                </a:solidFill>
              </a:rPr>
              <a:t>                            </a:t>
            </a:r>
            <a:r>
              <a:rPr lang="uk-UA" sz="1400" u="sng" dirty="0" smtClean="0">
                <a:solidFill>
                  <a:srgbClr val="88F6FC"/>
                </a:solidFill>
              </a:rPr>
              <a:t>Контекст концептів</a:t>
            </a:r>
            <a:r>
              <a:rPr lang="uk-UA" sz="1400" dirty="0" smtClean="0">
                <a:solidFill>
                  <a:srgbClr val="88F6FC"/>
                </a:solidFill>
              </a:rPr>
              <a:t>: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uk-UA" sz="1400" dirty="0" smtClean="0">
                <a:solidFill>
                  <a:srgbClr val="FFFF00"/>
                </a:solidFill>
              </a:rPr>
              <a:t>	                  </a:t>
            </a:r>
            <a:r>
              <a:rPr lang="uk-UA" sz="1400" dirty="0" smtClean="0">
                <a:solidFill>
                  <a:srgbClr val="88F6FC"/>
                </a:solidFill>
              </a:rPr>
              <a:t>Суб’єкт звітності</a:t>
            </a:r>
            <a:r>
              <a:rPr lang="uk-UA" sz="1400" dirty="0" smtClean="0">
                <a:solidFill>
                  <a:srgbClr val="FFFF00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– </a:t>
            </a:r>
            <a:r>
              <a:rPr lang="uk-UA" sz="1400" dirty="0" smtClean="0">
                <a:solidFill>
                  <a:schemeClr val="bg1"/>
                </a:solidFill>
              </a:rPr>
              <a:t>компанія, </a:t>
            </a:r>
            <a:r>
              <a:rPr lang="uk-UA" sz="1400" dirty="0" smtClean="0">
                <a:solidFill>
                  <a:schemeClr val="bg1"/>
                </a:solidFill>
              </a:rPr>
              <a:t>банк</a:t>
            </a:r>
            <a:r>
              <a:rPr lang="uk-UA" sz="1400" dirty="0" smtClean="0">
                <a:solidFill>
                  <a:schemeClr val="bg1"/>
                </a:solidFill>
              </a:rPr>
              <a:t>, </a:t>
            </a:r>
            <a:r>
              <a:rPr lang="uk-UA" sz="1400" dirty="0" smtClean="0">
                <a:solidFill>
                  <a:schemeClr val="bg1"/>
                </a:solidFill>
              </a:rPr>
              <a:t>учасник </a:t>
            </a:r>
            <a:r>
              <a:rPr lang="uk-UA" sz="1400" dirty="0" smtClean="0">
                <a:solidFill>
                  <a:schemeClr val="bg1"/>
                </a:solidFill>
              </a:rPr>
              <a:t>групи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400" dirty="0" smtClean="0">
                <a:solidFill>
                  <a:srgbClr val="FFFF00"/>
                </a:solidFill>
              </a:rPr>
              <a:t>	                  </a:t>
            </a:r>
            <a:r>
              <a:rPr lang="uk-UA" sz="1400" dirty="0" smtClean="0">
                <a:solidFill>
                  <a:srgbClr val="88F6FC"/>
                </a:solidFill>
              </a:rPr>
              <a:t>Контекст по періоду</a:t>
            </a:r>
            <a:r>
              <a:rPr lang="uk-UA" sz="1400" dirty="0" smtClean="0">
                <a:solidFill>
                  <a:srgbClr val="FFFF00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– порівняльна інформація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400" dirty="0" smtClean="0">
                <a:solidFill>
                  <a:srgbClr val="FFFF00"/>
                </a:solidFill>
              </a:rPr>
              <a:t>	                  </a:t>
            </a:r>
            <a:r>
              <a:rPr lang="uk-UA" sz="1400" dirty="0" smtClean="0">
                <a:solidFill>
                  <a:srgbClr val="88F6FC"/>
                </a:solidFill>
              </a:rPr>
              <a:t>Контекст по сценарію</a:t>
            </a:r>
            <a:r>
              <a:rPr lang="uk-UA" sz="1400" dirty="0" smtClean="0">
                <a:solidFill>
                  <a:srgbClr val="FFFF00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– розрізи значення концептів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400" dirty="0" smtClean="0">
                <a:solidFill>
                  <a:srgbClr val="FFFF00"/>
                </a:solidFill>
              </a:rPr>
              <a:t>	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400" dirty="0" smtClean="0">
                <a:solidFill>
                  <a:srgbClr val="FFFF00"/>
                </a:solidFill>
              </a:rPr>
              <a:t>	                  </a:t>
            </a:r>
            <a:r>
              <a:rPr lang="uk-UA" sz="1400" dirty="0" smtClean="0">
                <a:solidFill>
                  <a:srgbClr val="88F6FC"/>
                </a:solidFill>
              </a:rPr>
              <a:t>Суб’єкт звітності</a:t>
            </a:r>
            <a:r>
              <a:rPr lang="uk-UA" sz="1400" dirty="0" smtClean="0">
                <a:solidFill>
                  <a:srgbClr val="FFFF00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– </a:t>
            </a:r>
            <a:r>
              <a:rPr lang="uk-UA" sz="1400" dirty="0" smtClean="0">
                <a:solidFill>
                  <a:schemeClr val="bg1"/>
                </a:solidFill>
              </a:rPr>
              <a:t>компанія</a:t>
            </a:r>
            <a:r>
              <a:rPr lang="uk-UA" sz="1400" dirty="0" smtClean="0">
                <a:solidFill>
                  <a:schemeClr val="bg1"/>
                </a:solidFill>
              </a:rPr>
              <a:t>, </a:t>
            </a:r>
            <a:r>
              <a:rPr lang="uk-UA" sz="1400" dirty="0" smtClean="0">
                <a:solidFill>
                  <a:schemeClr val="bg1"/>
                </a:solidFill>
              </a:rPr>
              <a:t>банк</a:t>
            </a:r>
            <a:r>
              <a:rPr lang="uk-UA" sz="1400" dirty="0" smtClean="0">
                <a:solidFill>
                  <a:schemeClr val="bg1"/>
                </a:solidFill>
              </a:rPr>
              <a:t>, учасник групи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400" dirty="0" smtClean="0">
                <a:solidFill>
                  <a:srgbClr val="FFFF00"/>
                </a:solidFill>
              </a:rPr>
              <a:t>	                  </a:t>
            </a:r>
            <a:r>
              <a:rPr lang="uk-UA" sz="1400" dirty="0" smtClean="0">
                <a:solidFill>
                  <a:srgbClr val="88F6FC"/>
                </a:solidFill>
              </a:rPr>
              <a:t>Звітна дата</a:t>
            </a:r>
            <a:r>
              <a:rPr lang="uk-UA" sz="1400" dirty="0" smtClean="0">
                <a:solidFill>
                  <a:srgbClr val="FFFF00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– визначає період фінансового звіту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400" dirty="0" smtClean="0">
                <a:solidFill>
                  <a:srgbClr val="FFFF00"/>
                </a:solidFill>
              </a:rPr>
              <a:t>	                  </a:t>
            </a:r>
            <a:r>
              <a:rPr lang="uk-UA" sz="1400" dirty="0" smtClean="0">
                <a:solidFill>
                  <a:srgbClr val="88F6FC"/>
                </a:solidFill>
              </a:rPr>
              <a:t>Тип фінансового звіту</a:t>
            </a:r>
            <a:r>
              <a:rPr lang="uk-UA" sz="1400" dirty="0" smtClean="0">
                <a:solidFill>
                  <a:srgbClr val="FFFF00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– річний або проміжний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5" name="Левая фигурная скобка 4"/>
          <p:cNvSpPr/>
          <p:nvPr/>
        </p:nvSpPr>
        <p:spPr>
          <a:xfrm>
            <a:off x="6924121" y="3476383"/>
            <a:ext cx="310551" cy="914400"/>
          </a:xfrm>
          <a:prstGeom prst="leftBrace">
            <a:avLst/>
          </a:prstGeom>
          <a:ln>
            <a:solidFill>
              <a:srgbClr val="88F6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Левая фигурная скобка 7"/>
          <p:cNvSpPr/>
          <p:nvPr/>
        </p:nvSpPr>
        <p:spPr>
          <a:xfrm>
            <a:off x="6924121" y="4758872"/>
            <a:ext cx="310551" cy="914400"/>
          </a:xfrm>
          <a:prstGeom prst="leftBrace">
            <a:avLst/>
          </a:prstGeom>
          <a:ln>
            <a:solidFill>
              <a:srgbClr val="88F6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гнутая влево стрелка 8"/>
          <p:cNvSpPr/>
          <p:nvPr/>
        </p:nvSpPr>
        <p:spPr>
          <a:xfrm flipH="1">
            <a:off x="11234304" y="3542001"/>
            <a:ext cx="577962" cy="1490430"/>
          </a:xfrm>
          <a:prstGeom prst="curvedRightArrow">
            <a:avLst/>
          </a:prstGeom>
          <a:solidFill>
            <a:srgbClr val="33CA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0" name="Умножение 9"/>
          <p:cNvSpPr/>
          <p:nvPr/>
        </p:nvSpPr>
        <p:spPr>
          <a:xfrm>
            <a:off x="7199565" y="3485009"/>
            <a:ext cx="252000" cy="252000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uk-UA" dirty="0"/>
          </a:p>
        </p:txBody>
      </p:sp>
      <p:sp>
        <p:nvSpPr>
          <p:cNvPr id="11" name="Плюс 10"/>
          <p:cNvSpPr/>
          <p:nvPr/>
        </p:nvSpPr>
        <p:spPr>
          <a:xfrm>
            <a:off x="7198295" y="3800764"/>
            <a:ext cx="252000" cy="252000"/>
          </a:xfrm>
          <a:prstGeom prst="mathPlus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uk-UA" dirty="0"/>
          </a:p>
        </p:txBody>
      </p:sp>
      <p:sp>
        <p:nvSpPr>
          <p:cNvPr id="12" name="Плюс 11"/>
          <p:cNvSpPr/>
          <p:nvPr/>
        </p:nvSpPr>
        <p:spPr>
          <a:xfrm>
            <a:off x="7204053" y="4125684"/>
            <a:ext cx="252000" cy="252000"/>
          </a:xfrm>
          <a:prstGeom prst="mathPlus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uk-UA" dirty="0"/>
          </a:p>
        </p:txBody>
      </p:sp>
      <p:sp>
        <p:nvSpPr>
          <p:cNvPr id="13" name="Плюс 12"/>
          <p:cNvSpPr/>
          <p:nvPr/>
        </p:nvSpPr>
        <p:spPr>
          <a:xfrm>
            <a:off x="7184400" y="4780430"/>
            <a:ext cx="252000" cy="252000"/>
          </a:xfrm>
          <a:prstGeom prst="mathPlus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uk-UA" dirty="0"/>
          </a:p>
        </p:txBody>
      </p:sp>
      <p:sp>
        <p:nvSpPr>
          <p:cNvPr id="16" name="TextBox 15"/>
          <p:cNvSpPr txBox="1"/>
          <p:nvPr/>
        </p:nvSpPr>
        <p:spPr>
          <a:xfrm>
            <a:off x="5779697" y="3390019"/>
            <a:ext cx="1144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</a:rPr>
              <a:t>Усі можливі контекст-концепти у рамках </a:t>
            </a:r>
            <a:r>
              <a:rPr lang="uk-UA" sz="1200" dirty="0" smtClean="0">
                <a:solidFill>
                  <a:schemeClr val="bg1"/>
                </a:solidFill>
              </a:rPr>
              <a:t>фін. звіту </a:t>
            </a:r>
            <a:r>
              <a:rPr lang="uk-UA" sz="1200" dirty="0">
                <a:solidFill>
                  <a:schemeClr val="bg1"/>
                </a:solidFill>
              </a:rPr>
              <a:t>– </a:t>
            </a:r>
            <a:endParaRPr lang="uk-UA" sz="1200" dirty="0" smtClean="0">
              <a:solidFill>
                <a:schemeClr val="bg1"/>
              </a:solidFill>
            </a:endParaRPr>
          </a:p>
          <a:p>
            <a:r>
              <a:rPr lang="uk-UA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код </a:t>
            </a:r>
            <a:r>
              <a:rPr lang="uk-UA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розрізу</a:t>
            </a:r>
            <a:endParaRPr lang="ru-RU" sz="1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79697" y="4663986"/>
            <a:ext cx="1144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</a:rPr>
              <a:t>Визначення екземпляру фінансового звіту – </a:t>
            </a:r>
            <a:r>
              <a:rPr lang="uk-UA" sz="1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код екземпляру</a:t>
            </a:r>
            <a:endParaRPr lang="ru-RU" sz="1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Стрелка углом вверх 18"/>
          <p:cNvSpPr/>
          <p:nvPr/>
        </p:nvSpPr>
        <p:spPr>
          <a:xfrm rot="5400000">
            <a:off x="6053944" y="2505589"/>
            <a:ext cx="308387" cy="339298"/>
          </a:xfrm>
          <a:prstGeom prst="bentUpArrow">
            <a:avLst/>
          </a:prstGeom>
          <a:solidFill>
            <a:srgbClr val="33CA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uk-UA" dirty="0"/>
          </a:p>
        </p:txBody>
      </p:sp>
      <p:sp>
        <p:nvSpPr>
          <p:cNvPr id="20" name="Стрелка углом вверх 19"/>
          <p:cNvSpPr/>
          <p:nvPr/>
        </p:nvSpPr>
        <p:spPr>
          <a:xfrm rot="5400000">
            <a:off x="6574411" y="2949123"/>
            <a:ext cx="308387" cy="339298"/>
          </a:xfrm>
          <a:prstGeom prst="bentUpArrow">
            <a:avLst/>
          </a:prstGeom>
          <a:solidFill>
            <a:srgbClr val="33CA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55258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5. Підготовка фінансової звітності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2420" y="1691249"/>
            <a:ext cx="9980765" cy="4415637"/>
          </a:xfrm>
          <a:solidFill>
            <a:srgbClr val="0085B5">
              <a:alpha val="30000"/>
            </a:srgbClr>
          </a:solidFill>
        </p:spPr>
        <p:txBody>
          <a:bodyPr numCol="1">
            <a:normAutofit fontScale="85000" lnSpcReduction="10000"/>
          </a:bodyPr>
          <a:lstStyle/>
          <a:p>
            <a:r>
              <a:rPr lang="uk-UA" altLang="uk-UA" sz="2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Завантаження даних</a:t>
            </a:r>
            <a:r>
              <a:rPr lang="uk-UA" altLang="uk-UA" sz="2100" dirty="0">
                <a:solidFill>
                  <a:schemeClr val="bg1"/>
                </a:solidFill>
              </a:rPr>
              <a:t> з </a:t>
            </a:r>
            <a:r>
              <a:rPr lang="uk-UA" altLang="uk-UA" sz="2100" dirty="0" smtClean="0">
                <a:solidFill>
                  <a:schemeClr val="bg1"/>
                </a:solidFill>
              </a:rPr>
              <a:t>корсистем</a:t>
            </a:r>
            <a:endParaRPr lang="uk-UA" altLang="uk-UA" sz="2100" dirty="0">
              <a:solidFill>
                <a:schemeClr val="bg1"/>
              </a:solidFill>
            </a:endParaRPr>
          </a:p>
          <a:p>
            <a:pPr lvl="1">
              <a:buFont typeface="Calibri" pitchFamily="34" charset="0"/>
              <a:buChar char="─"/>
            </a:pPr>
            <a:r>
              <a:rPr lang="uk-UA" altLang="uk-UA" sz="2100" dirty="0">
                <a:solidFill>
                  <a:schemeClr val="bg1"/>
                </a:solidFill>
              </a:rPr>
              <a:t>у</a:t>
            </a:r>
            <a:r>
              <a:rPr lang="uk-UA" altLang="uk-UA" sz="2100" dirty="0" smtClean="0">
                <a:solidFill>
                  <a:schemeClr val="bg1"/>
                </a:solidFill>
              </a:rPr>
              <a:t>згоджений </a:t>
            </a:r>
            <a:r>
              <a:rPr lang="uk-UA" altLang="uk-UA" sz="2100" dirty="0">
                <a:solidFill>
                  <a:schemeClr val="bg1"/>
                </a:solidFill>
              </a:rPr>
              <a:t>формат </a:t>
            </a:r>
            <a:r>
              <a:rPr lang="uk-UA" altLang="uk-UA" sz="2100" dirty="0" smtClean="0">
                <a:solidFill>
                  <a:schemeClr val="bg1"/>
                </a:solidFill>
              </a:rPr>
              <a:t>завантаження (таблиці</a:t>
            </a:r>
            <a:r>
              <a:rPr lang="uk-UA" altLang="uk-UA" sz="2100" dirty="0">
                <a:solidFill>
                  <a:schemeClr val="bg1"/>
                </a:solidFill>
              </a:rPr>
              <a:t>, факти, параметри </a:t>
            </a:r>
            <a:r>
              <a:rPr lang="uk-UA" altLang="uk-UA" sz="2100" dirty="0" smtClean="0">
                <a:solidFill>
                  <a:schemeClr val="bg1"/>
                </a:solidFill>
              </a:rPr>
              <a:t>даних)</a:t>
            </a:r>
            <a:endParaRPr lang="uk-UA" altLang="uk-UA" sz="2100" dirty="0">
              <a:solidFill>
                <a:schemeClr val="bg1"/>
              </a:solidFill>
            </a:endParaRPr>
          </a:p>
          <a:p>
            <a:pPr lvl="1">
              <a:buFont typeface="Calibri" pitchFamily="34" charset="0"/>
              <a:buChar char="─"/>
            </a:pPr>
            <a:r>
              <a:rPr lang="uk-UA" altLang="uk-UA" sz="2100" dirty="0" smtClean="0">
                <a:solidFill>
                  <a:schemeClr val="bg1"/>
                </a:solidFill>
              </a:rPr>
              <a:t>підтримка </a:t>
            </a:r>
            <a:r>
              <a:rPr lang="uk-UA" altLang="uk-UA" sz="2100" dirty="0">
                <a:solidFill>
                  <a:schemeClr val="bg1"/>
                </a:solidFill>
              </a:rPr>
              <a:t>довідників значень </a:t>
            </a:r>
            <a:r>
              <a:rPr lang="uk-UA" altLang="uk-UA" sz="2100" dirty="0" smtClean="0">
                <a:solidFill>
                  <a:schemeClr val="bg1"/>
                </a:solidFill>
              </a:rPr>
              <a:t>параметрів (архівність</a:t>
            </a:r>
            <a:r>
              <a:rPr lang="uk-UA" altLang="uk-UA" sz="2100" dirty="0">
                <a:solidFill>
                  <a:schemeClr val="bg1"/>
                </a:solidFill>
              </a:rPr>
              <a:t>, перегляд у </a:t>
            </a:r>
            <a:r>
              <a:rPr lang="uk-UA" altLang="uk-UA" sz="2100" dirty="0" smtClean="0">
                <a:solidFill>
                  <a:schemeClr val="bg1"/>
                </a:solidFill>
              </a:rPr>
              <a:t>системі)</a:t>
            </a:r>
            <a:endParaRPr lang="uk-UA" altLang="uk-UA" sz="21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uk-UA" altLang="uk-UA" sz="2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Створення</a:t>
            </a:r>
            <a:r>
              <a:rPr lang="uk-UA" altLang="uk-UA" sz="2100" dirty="0">
                <a:solidFill>
                  <a:schemeClr val="bg1"/>
                </a:solidFill>
              </a:rPr>
              <a:t> стандартних джерел даних та </a:t>
            </a:r>
            <a:r>
              <a:rPr lang="uk-UA" altLang="uk-UA" sz="2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методик підготовки </a:t>
            </a:r>
            <a:r>
              <a:rPr lang="uk-UA" altLang="uk-UA" sz="2100" dirty="0">
                <a:solidFill>
                  <a:schemeClr val="bg1"/>
                </a:solidFill>
              </a:rPr>
              <a:t>– </a:t>
            </a:r>
            <a:r>
              <a:rPr lang="en-US" altLang="uk-UA" sz="2100" dirty="0" smtClean="0">
                <a:solidFill>
                  <a:schemeClr val="bg1"/>
                </a:solidFill>
              </a:rPr>
              <a:t>XBRL </a:t>
            </a:r>
            <a:r>
              <a:rPr lang="en-US" altLang="uk-UA" sz="2100" dirty="0">
                <a:solidFill>
                  <a:schemeClr val="bg1"/>
                </a:solidFill>
              </a:rPr>
              <a:t>mapping</a:t>
            </a:r>
          </a:p>
          <a:p>
            <a:pPr lvl="1">
              <a:buFont typeface="Calibri" pitchFamily="34" charset="0"/>
              <a:buChar char="─"/>
            </a:pPr>
            <a:r>
              <a:rPr lang="uk-UA" altLang="uk-UA" sz="2100" dirty="0">
                <a:solidFill>
                  <a:schemeClr val="bg1"/>
                </a:solidFill>
              </a:rPr>
              <a:t>прив'язка концептів та їх розрізів до бухгалтерських регістрів (рахунків балансу)</a:t>
            </a:r>
          </a:p>
          <a:p>
            <a:pPr lvl="1">
              <a:buFont typeface="Calibri" pitchFamily="34" charset="0"/>
              <a:buChar char="─"/>
            </a:pPr>
            <a:r>
              <a:rPr lang="uk-UA" altLang="uk-UA" sz="2100" dirty="0">
                <a:solidFill>
                  <a:schemeClr val="bg1"/>
                </a:solidFill>
              </a:rPr>
              <a:t>співставлення параметрів завантажених даних до елементів </a:t>
            </a:r>
            <a:r>
              <a:rPr lang="en-US" altLang="uk-UA" sz="2100" dirty="0">
                <a:solidFill>
                  <a:schemeClr val="bg1"/>
                </a:solidFill>
              </a:rPr>
              <a:t>xbrl (</a:t>
            </a:r>
            <a:r>
              <a:rPr lang="uk-UA" altLang="uk-UA" sz="2100" dirty="0">
                <a:solidFill>
                  <a:schemeClr val="bg1"/>
                </a:solidFill>
              </a:rPr>
              <a:t>правила для концептів) </a:t>
            </a:r>
          </a:p>
          <a:p>
            <a:pPr lvl="1">
              <a:buFont typeface="Calibri" pitchFamily="34" charset="0"/>
              <a:buChar char="─"/>
            </a:pPr>
            <a:r>
              <a:rPr lang="uk-UA" altLang="uk-UA" sz="2100" dirty="0">
                <a:solidFill>
                  <a:schemeClr val="bg1"/>
                </a:solidFill>
              </a:rPr>
              <a:t>підтримка індивідуальних методик підготовки даних</a:t>
            </a:r>
          </a:p>
          <a:p>
            <a:pPr>
              <a:spcBef>
                <a:spcPts val="1200"/>
              </a:spcBef>
            </a:pPr>
            <a:r>
              <a:rPr lang="uk-UA" altLang="uk-UA" sz="2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Перевірка завантажених даних</a:t>
            </a:r>
            <a:r>
              <a:rPr lang="uk-UA" altLang="uk-UA" sz="2100" dirty="0">
                <a:solidFill>
                  <a:schemeClr val="bg1"/>
                </a:solidFill>
              </a:rPr>
              <a:t>, у тому числі крос-перевірки між різними джерелами завантаження</a:t>
            </a:r>
          </a:p>
          <a:p>
            <a:pPr lvl="1">
              <a:buFont typeface="Calibri" pitchFamily="34" charset="0"/>
              <a:buChar char="─"/>
            </a:pPr>
            <a:r>
              <a:rPr lang="uk-UA" altLang="uk-UA" sz="2100" dirty="0" smtClean="0">
                <a:solidFill>
                  <a:schemeClr val="bg1"/>
                </a:solidFill>
              </a:rPr>
              <a:t>можливість </a:t>
            </a:r>
            <a:r>
              <a:rPr lang="uk-UA" altLang="uk-UA" sz="2100" dirty="0">
                <a:solidFill>
                  <a:schemeClr val="bg1"/>
                </a:solidFill>
              </a:rPr>
              <a:t>використання для розрахунків та крос-перевірок </a:t>
            </a:r>
            <a:r>
              <a:rPr lang="en-US" altLang="uk-UA" sz="2100" dirty="0">
                <a:solidFill>
                  <a:schemeClr val="bg1"/>
                </a:solidFill>
              </a:rPr>
              <a:t>XML-</a:t>
            </a:r>
            <a:r>
              <a:rPr lang="uk-UA" altLang="uk-UA" sz="2100" dirty="0">
                <a:solidFill>
                  <a:schemeClr val="bg1"/>
                </a:solidFill>
              </a:rPr>
              <a:t>звітів НБУ</a:t>
            </a:r>
          </a:p>
          <a:p>
            <a:pPr>
              <a:spcBef>
                <a:spcPts val="1200"/>
              </a:spcBef>
            </a:pPr>
            <a:r>
              <a:rPr lang="uk-UA" altLang="uk-UA" sz="2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Розрахунок звітних даних </a:t>
            </a:r>
            <a:r>
              <a:rPr lang="uk-UA" altLang="uk-UA" sz="2100" dirty="0" smtClean="0">
                <a:solidFill>
                  <a:schemeClr val="bg1"/>
                </a:solidFill>
              </a:rPr>
              <a:t>– додаткова </a:t>
            </a:r>
            <a:r>
              <a:rPr lang="uk-UA" altLang="uk-UA" sz="2100" dirty="0">
                <a:solidFill>
                  <a:schemeClr val="bg1"/>
                </a:solidFill>
              </a:rPr>
              <a:t>агрегація завантажених даних та додаткові </a:t>
            </a:r>
            <a:r>
              <a:rPr lang="uk-UA" altLang="uk-UA" sz="2100" dirty="0" smtClean="0">
                <a:solidFill>
                  <a:schemeClr val="bg1"/>
                </a:solidFill>
              </a:rPr>
              <a:t>розрахунки</a:t>
            </a:r>
            <a:endParaRPr lang="uk-UA" altLang="uk-UA" sz="21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uk-UA" altLang="uk-UA" sz="2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Можливість редагування даних </a:t>
            </a:r>
            <a:r>
              <a:rPr lang="uk-UA" altLang="uk-UA" sz="2100" dirty="0">
                <a:solidFill>
                  <a:schemeClr val="bg1"/>
                </a:solidFill>
              </a:rPr>
              <a:t>після кожного етапу: завантаження, перевірки, агрегації </a:t>
            </a:r>
          </a:p>
          <a:p>
            <a:pPr>
              <a:spcBef>
                <a:spcPts val="1200"/>
              </a:spcBef>
            </a:pPr>
            <a:r>
              <a:rPr lang="uk-UA" altLang="uk-UA" sz="21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Перенесення даних </a:t>
            </a:r>
            <a:r>
              <a:rPr lang="uk-UA" altLang="uk-UA" sz="2100" dirty="0">
                <a:solidFill>
                  <a:schemeClr val="bg1"/>
                </a:solidFill>
              </a:rPr>
              <a:t>попереднього періоду для визначення порівняльної частини фінансового </a:t>
            </a:r>
            <a:r>
              <a:rPr lang="uk-UA" altLang="uk-UA" sz="2100" dirty="0" smtClean="0">
                <a:solidFill>
                  <a:schemeClr val="bg1"/>
                </a:solidFill>
              </a:rPr>
              <a:t>звіту</a:t>
            </a:r>
            <a:endParaRPr lang="uk-UA" sz="21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40" y="101072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162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r>
              <a:rPr lang="uk-UA" sz="2800" b="1" dirty="0">
                <a:solidFill>
                  <a:schemeClr val="bg1"/>
                </a:solidFill>
              </a:rPr>
              <a:t>. Монітор стану завантаження даних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891" y="1032294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71268" y="1825625"/>
            <a:ext cx="10482532" cy="43422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18" y="1687930"/>
            <a:ext cx="8569325" cy="3103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528" y="3193673"/>
            <a:ext cx="7527925" cy="319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834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7. Монітор стану підготовки складових фінансового звіту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783" y="1620329"/>
            <a:ext cx="5046452" cy="4513052"/>
          </a:xfrm>
          <a:solidFill>
            <a:srgbClr val="0085B5">
              <a:alpha val="30000"/>
            </a:srgbClr>
          </a:solidFill>
        </p:spPr>
        <p:txBody>
          <a:bodyPr numCol="1"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Можливість відстежувати поточний стан процесу підготовки кожної примітки</a:t>
            </a:r>
          </a:p>
          <a:p>
            <a:pPr>
              <a:spcBef>
                <a:spcPts val="12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Редагування фактичних даних (концептів), що складають кожну примітку, засобами </a:t>
            </a:r>
            <a:r>
              <a:rPr lang="en-US" altLang="uk-UA" sz="2000" dirty="0">
                <a:solidFill>
                  <a:schemeClr val="bg1"/>
                </a:solidFill>
              </a:rPr>
              <a:t>MS Excel </a:t>
            </a:r>
            <a:r>
              <a:rPr lang="uk-UA" altLang="uk-UA" sz="2000" dirty="0">
                <a:solidFill>
                  <a:schemeClr val="bg1"/>
                </a:solidFill>
              </a:rPr>
              <a:t>та </a:t>
            </a:r>
            <a:r>
              <a:rPr lang="en-US" altLang="uk-UA" sz="2000" dirty="0">
                <a:solidFill>
                  <a:schemeClr val="bg1"/>
                </a:solidFill>
              </a:rPr>
              <a:t>Word</a:t>
            </a:r>
          </a:p>
          <a:p>
            <a:pPr>
              <a:spcBef>
                <a:spcPts val="12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Підтримка налаштування окремого варіанту візуалізації даних у Е</a:t>
            </a:r>
            <a:r>
              <a:rPr lang="en-US" altLang="uk-UA" sz="2000" dirty="0" err="1">
                <a:solidFill>
                  <a:schemeClr val="bg1"/>
                </a:solidFill>
              </a:rPr>
              <a:t>xcel</a:t>
            </a:r>
            <a:r>
              <a:rPr lang="en-US" altLang="uk-UA" sz="2000" dirty="0">
                <a:solidFill>
                  <a:schemeClr val="bg1"/>
                </a:solidFill>
              </a:rPr>
              <a:t>-</a:t>
            </a:r>
            <a:r>
              <a:rPr lang="uk-UA" altLang="uk-UA" sz="2000" dirty="0">
                <a:solidFill>
                  <a:schemeClr val="bg1"/>
                </a:solidFill>
              </a:rPr>
              <a:t>форматі за індивідуальною потребою банку</a:t>
            </a:r>
          </a:p>
          <a:p>
            <a:pPr>
              <a:spcBef>
                <a:spcPts val="12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Можливість перегляду кожної окремої складової у </a:t>
            </a:r>
            <a:r>
              <a:rPr lang="en-US" altLang="uk-UA" sz="2000" dirty="0" smtClean="0">
                <a:solidFill>
                  <a:schemeClr val="bg1"/>
                </a:solidFill>
              </a:rPr>
              <a:t>html</a:t>
            </a:r>
            <a:r>
              <a:rPr lang="uk-UA" altLang="uk-UA" sz="2000" dirty="0" smtClean="0">
                <a:solidFill>
                  <a:schemeClr val="bg1"/>
                </a:solidFill>
              </a:rPr>
              <a:t> та </a:t>
            </a:r>
            <a:r>
              <a:rPr lang="en-US" altLang="uk-UA" sz="2000" dirty="0" smtClean="0">
                <a:solidFill>
                  <a:schemeClr val="bg1"/>
                </a:solidFill>
              </a:rPr>
              <a:t>pdf </a:t>
            </a:r>
            <a:r>
              <a:rPr lang="uk-UA" altLang="uk-UA" sz="2000" dirty="0" smtClean="0">
                <a:solidFill>
                  <a:schemeClr val="bg1"/>
                </a:solidFill>
              </a:rPr>
              <a:t>формат</a:t>
            </a:r>
            <a:r>
              <a:rPr lang="en-US" altLang="uk-UA" sz="2000" dirty="0" smtClean="0">
                <a:solidFill>
                  <a:schemeClr val="bg1"/>
                </a:solidFill>
              </a:rPr>
              <a:t>f[</a:t>
            </a:r>
            <a:r>
              <a:rPr lang="uk-UA" altLang="uk-UA" sz="2000" dirty="0" smtClean="0">
                <a:solidFill>
                  <a:schemeClr val="bg1"/>
                </a:solidFill>
              </a:rPr>
              <a:t> </a:t>
            </a:r>
            <a:r>
              <a:rPr lang="uk-UA" altLang="uk-UA" sz="2000" dirty="0">
                <a:solidFill>
                  <a:schemeClr val="bg1"/>
                </a:solidFill>
              </a:rPr>
              <a:t>(частин </a:t>
            </a:r>
            <a:r>
              <a:rPr lang="en-US" altLang="uk-UA" sz="2000" dirty="0" smtClean="0">
                <a:solidFill>
                  <a:schemeClr val="bg1"/>
                </a:solidFill>
              </a:rPr>
              <a:t>iXBRL </a:t>
            </a:r>
            <a:r>
              <a:rPr lang="uk-UA" altLang="uk-UA" sz="2000" dirty="0">
                <a:solidFill>
                  <a:schemeClr val="bg1"/>
                </a:solidFill>
              </a:rPr>
              <a:t>файлу) за допомогою </a:t>
            </a:r>
            <a:r>
              <a:rPr lang="uk-UA" altLang="uk-UA" sz="2000" dirty="0" smtClean="0">
                <a:solidFill>
                  <a:schemeClr val="bg1"/>
                </a:solidFill>
              </a:rPr>
              <a:t>браузеру</a:t>
            </a:r>
            <a:endParaRPr lang="uk-UA" altLang="uk-UA" sz="20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Підтримка налаштування окремого варіанту шаблону для перегляду складової у </a:t>
            </a:r>
            <a:r>
              <a:rPr lang="en-US" altLang="uk-UA" sz="2000" dirty="0">
                <a:solidFill>
                  <a:schemeClr val="bg1"/>
                </a:solidFill>
              </a:rPr>
              <a:t>html-</a:t>
            </a:r>
            <a:r>
              <a:rPr lang="uk-UA" altLang="uk-UA" sz="2000" dirty="0">
                <a:solidFill>
                  <a:schemeClr val="bg1"/>
                </a:solidFill>
              </a:rPr>
              <a:t>форматі за індивідуальною потребою банку</a:t>
            </a:r>
          </a:p>
          <a:p>
            <a:pPr>
              <a:spcBef>
                <a:spcPts val="12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Можливість приховування «нульових» даних під час перегляду звіту у </a:t>
            </a:r>
            <a:r>
              <a:rPr lang="en-US" altLang="uk-UA" sz="2000" dirty="0">
                <a:solidFill>
                  <a:schemeClr val="bg1"/>
                </a:solidFill>
              </a:rPr>
              <a:t>html-</a:t>
            </a:r>
            <a:r>
              <a:rPr lang="uk-UA" altLang="uk-UA" sz="2000" dirty="0">
                <a:solidFill>
                  <a:schemeClr val="bg1"/>
                </a:solidFill>
              </a:rPr>
              <a:t>форматі</a:t>
            </a:r>
          </a:p>
          <a:p>
            <a:pPr>
              <a:spcBef>
                <a:spcPts val="1200"/>
              </a:spcBef>
            </a:pPr>
            <a:r>
              <a:rPr lang="uk-UA" altLang="uk-UA" sz="2000" dirty="0">
                <a:solidFill>
                  <a:schemeClr val="bg1"/>
                </a:solidFill>
              </a:rPr>
              <a:t>Проміжна валідація даних на етапі підготовки окремої примітки</a:t>
            </a:r>
            <a:endParaRPr lang="uk-UA" sz="1600" dirty="0">
              <a:solidFill>
                <a:schemeClr val="bg1"/>
              </a:solidFill>
            </a:endParaRP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63" y="101072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25585"/>
          <a:stretch/>
        </p:blipFill>
        <p:spPr bwMode="auto">
          <a:xfrm>
            <a:off x="5581364" y="1620327"/>
            <a:ext cx="6376857" cy="420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636"/>
          <a:stretch/>
        </p:blipFill>
        <p:spPr bwMode="auto">
          <a:xfrm>
            <a:off x="5324236" y="4125466"/>
            <a:ext cx="6633985" cy="236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952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20" y="1633264"/>
            <a:ext cx="3515616" cy="2214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08" y="1106532"/>
            <a:ext cx="9111429" cy="43226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8. </a:t>
            </a:r>
            <a:r>
              <a:rPr lang="uk-UA" sz="2800" b="1" dirty="0">
                <a:solidFill>
                  <a:schemeClr val="bg1"/>
                </a:solidFill>
              </a:rPr>
              <a:t>Редагування примітки засобами </a:t>
            </a:r>
            <a:r>
              <a:rPr lang="en-US" sz="2800" b="1" dirty="0">
                <a:solidFill>
                  <a:schemeClr val="bg1"/>
                </a:solidFill>
              </a:rPr>
              <a:t>MS Excel </a:t>
            </a:r>
            <a:r>
              <a:rPr lang="uk-UA" sz="2800" b="1" dirty="0">
                <a:solidFill>
                  <a:schemeClr val="bg1"/>
                </a:solidFill>
              </a:rPr>
              <a:t>та </a:t>
            </a:r>
            <a:r>
              <a:rPr lang="en-US" sz="2800" b="1" dirty="0">
                <a:solidFill>
                  <a:schemeClr val="bg1"/>
                </a:solidFill>
              </a:rPr>
              <a:t>Word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084" y="980536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0" y="1633266"/>
            <a:ext cx="8059344" cy="432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21" y="3087319"/>
            <a:ext cx="7460715" cy="3511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649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1817</TotalTime>
  <Words>745</Words>
  <Application>Microsoft Office PowerPoint</Application>
  <PresentationFormat>Широкоэкранный</PresentationFormat>
  <Paragraphs>112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1. Призначення ПК</vt:lpstr>
      <vt:lpstr>2. Функціональність ПК</vt:lpstr>
      <vt:lpstr>3. Переваги використання ПК</vt:lpstr>
      <vt:lpstr>4. Таксономія фінансового звіту</vt:lpstr>
      <vt:lpstr>5. Підготовка фінансової звітності</vt:lpstr>
      <vt:lpstr>6. Монітор стану завантаження даних</vt:lpstr>
      <vt:lpstr>7. Монітор стану підготовки складових фінансового звіту</vt:lpstr>
      <vt:lpstr>8. Редагування примітки засобами MS Excel та Word</vt:lpstr>
      <vt:lpstr>9. Валідація даних для xbrl засобами системи</vt:lpstr>
      <vt:lpstr>10. Перегляд  приміток та звіту в форматі iXBRL</vt:lpstr>
      <vt:lpstr>11. Монітор фінансових звітів</vt:lpstr>
      <vt:lpstr>12. Консолідація звітності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polirom</cp:lastModifiedBy>
  <cp:revision>101</cp:revision>
  <dcterms:created xsi:type="dcterms:W3CDTF">2020-06-21T11:04:08Z</dcterms:created>
  <dcterms:modified xsi:type="dcterms:W3CDTF">2025-08-07T08:02:49Z</dcterms:modified>
</cp:coreProperties>
</file>