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5" r:id="rId6"/>
    <p:sldId id="267" r:id="rId7"/>
    <p:sldId id="272" r:id="rId8"/>
    <p:sldId id="273" r:id="rId9"/>
    <p:sldId id="274" r:id="rId10"/>
    <p:sldId id="275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F6FC"/>
    <a:srgbClr val="FF99CC"/>
    <a:srgbClr val="33CAFF"/>
    <a:srgbClr val="0085B5"/>
    <a:srgbClr val="010A5B"/>
    <a:srgbClr val="0080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9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7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6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9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4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61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0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8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2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CA472-FC71-4FC8-9C73-D8ED3D1B06DA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2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1973464" y="2691442"/>
            <a:ext cx="103517" cy="77638"/>
          </a:xfrm>
        </p:spPr>
        <p:txBody>
          <a:bodyPr>
            <a:normAutofit fontScale="90000"/>
          </a:bodyPr>
          <a:lstStyle/>
          <a:p>
            <a:endParaRPr lang="uk-UA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1947582" y="6331787"/>
            <a:ext cx="45719" cy="112144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uk-UA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04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Крок </a:t>
            </a:r>
            <a:r>
              <a:rPr lang="uk-UA" sz="2800" b="1" dirty="0" smtClean="0">
                <a:solidFill>
                  <a:srgbClr val="00B0F0"/>
                </a:solidFill>
              </a:rPr>
              <a:t>5</a:t>
            </a:r>
            <a:r>
              <a:rPr lang="uk-UA" sz="2800" dirty="0" smtClean="0">
                <a:solidFill>
                  <a:srgbClr val="00B0F0"/>
                </a:solidFill>
              </a:rPr>
              <a:t>. </a:t>
            </a:r>
            <a:r>
              <a:rPr lang="uk-UA" sz="2800" dirty="0">
                <a:solidFill>
                  <a:schemeClr val="bg1"/>
                </a:solidFill>
              </a:rPr>
              <a:t>Формування </a:t>
            </a:r>
            <a:r>
              <a:rPr lang="en-US" sz="2800" dirty="0">
                <a:solidFill>
                  <a:schemeClr val="bg1"/>
                </a:solidFill>
              </a:rPr>
              <a:t>XML</a:t>
            </a:r>
            <a:r>
              <a:rPr lang="uk-UA" sz="2800" dirty="0">
                <a:solidFill>
                  <a:schemeClr val="bg1"/>
                </a:solidFill>
              </a:rPr>
              <a:t>-файлів НБУ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286" y="1743526"/>
            <a:ext cx="7268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Розрахований файл НБУ можна сформувати та зберегти в </a:t>
            </a:r>
            <a:r>
              <a:rPr lang="en-US" dirty="0">
                <a:solidFill>
                  <a:schemeClr val="bg1"/>
                </a:solidFill>
              </a:rPr>
              <a:t>XML</a:t>
            </a:r>
            <a:r>
              <a:rPr lang="uk-UA" dirty="0">
                <a:solidFill>
                  <a:schemeClr val="bg1"/>
                </a:solidFill>
              </a:rPr>
              <a:t>-форматі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375" y="2226365"/>
            <a:ext cx="10416208" cy="26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1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387979" cy="432263"/>
          </a:xfrm>
        </p:spPr>
        <p:txBody>
          <a:bodyPr>
            <a:normAutofit fontScale="90000"/>
          </a:bodyPr>
          <a:lstStyle/>
          <a:p>
            <a:r>
              <a:rPr lang="uk-UA" sz="2500" dirty="0" smtClean="0">
                <a:solidFill>
                  <a:schemeClr val="bg1"/>
                </a:solidFill>
              </a:rPr>
              <a:t>Мапінг </a:t>
            </a:r>
            <a:r>
              <a:rPr lang="uk-UA" sz="2500" dirty="0">
                <a:solidFill>
                  <a:schemeClr val="bg1"/>
                </a:solidFill>
              </a:rPr>
              <a:t>плану рахунків страхової компанії та показників </a:t>
            </a:r>
            <a:r>
              <a:rPr lang="en-US" sz="2500" dirty="0">
                <a:solidFill>
                  <a:schemeClr val="bg1"/>
                </a:solidFill>
              </a:rPr>
              <a:t>XML</a:t>
            </a:r>
            <a:r>
              <a:rPr lang="uk-UA" sz="2500" dirty="0">
                <a:solidFill>
                  <a:schemeClr val="bg1"/>
                </a:solidFill>
              </a:rPr>
              <a:t>-файлів НБУ</a:t>
            </a:r>
            <a:endParaRPr lang="uk-UA" sz="25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286" y="1614318"/>
            <a:ext cx="10558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Система використовує налаштування показників звітних файлів в плані рахунків страхової компанії. 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Це </a:t>
            </a:r>
            <a:r>
              <a:rPr lang="uk-UA" dirty="0">
                <a:solidFill>
                  <a:schemeClr val="bg1"/>
                </a:solidFill>
              </a:rPr>
              <a:t>дозволяє швидко змінювати розрахунок показників </a:t>
            </a:r>
            <a:r>
              <a:rPr lang="en-US" dirty="0">
                <a:solidFill>
                  <a:schemeClr val="bg1"/>
                </a:solidFill>
              </a:rPr>
              <a:t>XML</a:t>
            </a:r>
            <a:r>
              <a:rPr lang="uk-UA" dirty="0">
                <a:solidFill>
                  <a:schemeClr val="bg1"/>
                </a:solidFill>
              </a:rPr>
              <a:t>-файлу при змінах в плані рахунків в процесі розширення діяльності страхової компанії без зміни програмного забезпечення.</a:t>
            </a:r>
          </a:p>
          <a:p>
            <a:r>
              <a:rPr lang="uk-UA" dirty="0">
                <a:solidFill>
                  <a:schemeClr val="bg1"/>
                </a:solidFill>
              </a:rPr>
              <a:t>Крім </a:t>
            </a:r>
            <a:r>
              <a:rPr lang="uk-UA" dirty="0" smtClean="0">
                <a:solidFill>
                  <a:schemeClr val="bg1"/>
                </a:solidFill>
              </a:rPr>
              <a:t>мапінгу </a:t>
            </a:r>
            <a:r>
              <a:rPr lang="uk-UA" dirty="0">
                <a:solidFill>
                  <a:schemeClr val="bg1"/>
                </a:solidFill>
              </a:rPr>
              <a:t>в плані рахунків є можливість задавати окремі параметри звітного файлу для балансового рахунку.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0716" y="2912165"/>
            <a:ext cx="8771353" cy="36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33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387979" cy="432263"/>
          </a:xfrm>
        </p:spPr>
        <p:txBody>
          <a:bodyPr>
            <a:normAutofit fontScale="90000"/>
          </a:bodyPr>
          <a:lstStyle/>
          <a:p>
            <a:r>
              <a:rPr lang="uk-UA" sz="3100" dirty="0">
                <a:solidFill>
                  <a:schemeClr val="bg1"/>
                </a:solidFill>
              </a:rPr>
              <a:t>Реалізовані </a:t>
            </a:r>
            <a:r>
              <a:rPr lang="en-US" sz="3100" dirty="0">
                <a:solidFill>
                  <a:schemeClr val="bg1"/>
                </a:solidFill>
              </a:rPr>
              <a:t>XML</a:t>
            </a:r>
            <a:r>
              <a:rPr lang="uk-UA" sz="3100" dirty="0">
                <a:solidFill>
                  <a:schemeClr val="bg1"/>
                </a:solidFill>
              </a:rPr>
              <a:t>-файли та звіти НБУ</a:t>
            </a:r>
            <a:endParaRPr lang="uk-UA" sz="25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2129" y="1832979"/>
            <a:ext cx="1055811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Балансові файли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IRB</a:t>
            </a: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1-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IRB</a:t>
            </a: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4,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FR</a:t>
            </a: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0 (балансова частина)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Нормативні файли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IRN</a:t>
            </a: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1-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IRN</a:t>
            </a: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Розрахунок платоспроможності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IR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13</a:t>
            </a:r>
            <a:endParaRPr lang="uk-UA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Показники діяльності з страхування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IRPL</a:t>
            </a:r>
            <a:endParaRPr lang="uk-UA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Додаток 2 до Постанови НБУ 201. Таблиці 3,4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Реєстр активів</a:t>
            </a:r>
          </a:p>
        </p:txBody>
      </p:sp>
    </p:spTree>
    <p:extLst>
      <p:ext uri="{BB962C8B-B14F-4D97-AF65-F5344CB8AC3E}">
        <p14:creationId xmlns:p14="http://schemas.microsoft.com/office/powerpoint/2010/main" val="3205114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Призначення ПК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5494" y="2089092"/>
            <a:ext cx="9661586" cy="3447003"/>
          </a:xfrm>
          <a:solidFill>
            <a:srgbClr val="0085B5">
              <a:alpha val="30000"/>
            </a:srgbClr>
          </a:solidFill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Програмний комплекс </a:t>
            </a:r>
            <a:r>
              <a:rPr lang="uk-UA" dirty="0" smtClean="0">
                <a:solidFill>
                  <a:schemeClr val="bg1"/>
                </a:solidFill>
              </a:rPr>
              <a:t>«Звітність НБУ для страхових компаній» </a:t>
            </a:r>
            <a:r>
              <a:rPr lang="uk-UA" dirty="0">
                <a:solidFill>
                  <a:schemeClr val="bg1"/>
                </a:solidFill>
              </a:rPr>
              <a:t>– це автономний модуль, який може працювати з будь-якою обліковою системою страхової </a:t>
            </a:r>
            <a:r>
              <a:rPr lang="uk-UA" dirty="0" smtClean="0">
                <a:solidFill>
                  <a:schemeClr val="bg1"/>
                </a:solidFill>
              </a:rPr>
              <a:t>компанії</a:t>
            </a:r>
          </a:p>
          <a:p>
            <a:pPr marL="0" indent="0">
              <a:buNone/>
            </a:pPr>
            <a:endParaRPr lang="uk-U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altLang="uk-UA" dirty="0">
                <a:solidFill>
                  <a:schemeClr val="bg1"/>
                </a:solidFill>
              </a:rPr>
              <a:t>Метою роботи з ПК </a:t>
            </a:r>
            <a:r>
              <a:rPr lang="uk-UA" altLang="uk-UA" dirty="0" smtClean="0">
                <a:solidFill>
                  <a:schemeClr val="bg1"/>
                </a:solidFill>
              </a:rPr>
              <a:t>є побудова звітності НБУ на основі даних що завантажені у систему, а також перевірка та контроль кінцевих </a:t>
            </a:r>
            <a:r>
              <a:rPr lang="en-US" altLang="uk-UA" dirty="0" smtClean="0">
                <a:solidFill>
                  <a:schemeClr val="bg1"/>
                </a:solidFill>
              </a:rPr>
              <a:t>XML </a:t>
            </a:r>
            <a:r>
              <a:rPr lang="uk-UA" altLang="uk-UA" dirty="0" smtClean="0">
                <a:solidFill>
                  <a:schemeClr val="bg1"/>
                </a:solidFill>
              </a:rPr>
              <a:t>файлів</a:t>
            </a:r>
            <a:endParaRPr lang="uk-UA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10" y="99203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314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Особливості реалізації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421" y="1691250"/>
            <a:ext cx="9204762" cy="4278229"/>
          </a:xfrm>
          <a:solidFill>
            <a:srgbClr val="0085B5">
              <a:alpha val="30000"/>
            </a:srgbClr>
          </a:solidFill>
        </p:spPr>
        <p:txBody>
          <a:bodyPr numCol="1">
            <a:normAutofit lnSpcReduction="1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Розрахунок звітів НБУ та </a:t>
            </a:r>
            <a:r>
              <a:rPr lang="en-US" dirty="0">
                <a:solidFill>
                  <a:schemeClr val="bg1"/>
                </a:solidFill>
              </a:rPr>
              <a:t>XBRL</a:t>
            </a:r>
            <a:r>
              <a:rPr lang="uk-UA" dirty="0">
                <a:solidFill>
                  <a:schemeClr val="bg1"/>
                </a:solidFill>
              </a:rPr>
              <a:t>-звітів формується на основі переліку </a:t>
            </a:r>
            <a:r>
              <a:rPr lang="uk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налаштованих </a:t>
            </a:r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форматів</a:t>
            </a:r>
            <a:r>
              <a:rPr lang="uk-UA" dirty="0" smtClean="0">
                <a:solidFill>
                  <a:schemeClr val="bg1"/>
                </a:solidFill>
              </a:rPr>
              <a:t> для завантаження по різним напрямкам </a:t>
            </a:r>
            <a:r>
              <a:rPr lang="uk-UA" dirty="0">
                <a:solidFill>
                  <a:schemeClr val="bg1"/>
                </a:solidFill>
              </a:rPr>
              <a:t>з облікової системи страхової компанії. Ці дані завантажуються до системи та перевіряються, після чого беруть участь у розрахунках та формуванні звітів. </a:t>
            </a:r>
          </a:p>
          <a:p>
            <a:r>
              <a:rPr lang="uk-UA" dirty="0">
                <a:solidFill>
                  <a:schemeClr val="bg1"/>
                </a:solidFill>
              </a:rPr>
              <a:t>Система може працювати в </a:t>
            </a:r>
            <a:r>
              <a:rPr lang="uk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хмарному середовищі</a:t>
            </a:r>
            <a:r>
              <a:rPr lang="uk-UA" dirty="0">
                <a:solidFill>
                  <a:schemeClr val="bg1"/>
                </a:solidFill>
              </a:rPr>
              <a:t>, в якому кожній страховій компанії виділено свій сегмент даних. При такій схемі </a:t>
            </a:r>
            <a:r>
              <a:rPr lang="uk-UA" dirty="0" smtClean="0">
                <a:solidFill>
                  <a:schemeClr val="bg1"/>
                </a:solidFill>
              </a:rPr>
              <a:t>використання </a:t>
            </a:r>
            <a:r>
              <a:rPr lang="uk-UA" dirty="0">
                <a:solidFill>
                  <a:schemeClr val="bg1"/>
                </a:solidFill>
              </a:rPr>
              <a:t>система не потребує технічних ресурсів для встановлення у страховій компанії та супроводу адміністраторів.</a:t>
            </a:r>
            <a:endParaRPr lang="uk-UA" altLang="uk-UA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uk-UA" sz="1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97" y="990850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79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Функціональність ПК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421" y="1691250"/>
            <a:ext cx="10170545" cy="4321361"/>
          </a:xfrm>
          <a:solidFill>
            <a:srgbClr val="0085B5">
              <a:alpha val="30000"/>
            </a:srgbClr>
          </a:solidFill>
        </p:spPr>
        <p:txBody>
          <a:bodyPr numCol="1">
            <a:normAutofit fontScale="70000" lnSpcReduction="20000"/>
          </a:bodyPr>
          <a:lstStyle/>
          <a:p>
            <a:pPr marL="0" indent="0">
              <a:buNone/>
            </a:pPr>
            <a:r>
              <a:rPr lang="uk-UA" altLang="uk-UA" sz="2900" dirty="0" smtClean="0">
                <a:solidFill>
                  <a:schemeClr val="bg1"/>
                </a:solidFill>
              </a:rPr>
              <a:t>Програмний </a:t>
            </a:r>
            <a:r>
              <a:rPr lang="uk-UA" altLang="uk-UA" sz="2900" dirty="0">
                <a:solidFill>
                  <a:schemeClr val="bg1"/>
                </a:solidFill>
              </a:rPr>
              <a:t>комплекс </a:t>
            </a:r>
            <a:r>
              <a:rPr lang="uk-UA" altLang="uk-UA" sz="2900" dirty="0" smtClean="0">
                <a:solidFill>
                  <a:schemeClr val="bg1"/>
                </a:solidFill>
              </a:rPr>
              <a:t>реалізує: </a:t>
            </a:r>
          </a:p>
          <a:p>
            <a:pPr lvl="0"/>
            <a:r>
              <a:rPr lang="uk-UA" dirty="0" smtClean="0">
                <a:solidFill>
                  <a:schemeClr val="bg1">
                    <a:lumMod val="95000"/>
                  </a:schemeClr>
                </a:solidFill>
              </a:rPr>
              <a:t>завантаження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bg1">
                    <a:lumMod val="95000"/>
                  </a:schemeClr>
                </a:solidFill>
              </a:rPr>
              <a:t>довідників 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НБУ</a:t>
            </a:r>
          </a:p>
          <a:p>
            <a:pPr lvl="0"/>
            <a:r>
              <a:rPr lang="uk-UA" dirty="0" err="1" smtClean="0">
                <a:solidFill>
                  <a:schemeClr val="bg1">
                    <a:lumMod val="95000"/>
                  </a:schemeClr>
                </a:solidFill>
              </a:rPr>
              <a:t>мапінг</a:t>
            </a:r>
            <a:r>
              <a:rPr lang="uk-UA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плану рахунків страхової компанії та показників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XML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-файлів НБУ</a:t>
            </a:r>
          </a:p>
          <a:p>
            <a:pPr lvl="0"/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завантаження даних з облікової системи страхової компанії </a:t>
            </a:r>
          </a:p>
          <a:p>
            <a:pPr lvl="0"/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розрахунок даних для окремих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XML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файлів НБУ</a:t>
            </a:r>
          </a:p>
          <a:p>
            <a:pPr lvl="0"/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ручне заповнення та корегування даних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XML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файлів НБУ</a:t>
            </a:r>
          </a:p>
          <a:p>
            <a:pPr lvl="0"/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завантаження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XML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-файлів НБУ, сформованих іншим шляхом (наприклад, актуарієм)</a:t>
            </a:r>
          </a:p>
          <a:p>
            <a:pPr lvl="0"/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перевірка завантажених даних за вимогами НБУ, в тому числі крос-перевірки між різними файлами</a:t>
            </a:r>
          </a:p>
          <a:p>
            <a:pPr lvl="0"/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додаткові перевірки системи, яких немає у переліку НБУ</a:t>
            </a:r>
          </a:p>
          <a:p>
            <a:pPr lvl="0"/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розрахунок звітів, що пояснюють та деталізують дані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XML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-файлів НБУ та додаткових звітів за методиками НБУ</a:t>
            </a:r>
          </a:p>
          <a:p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формування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XML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файлів НБУ</a:t>
            </a:r>
            <a:endParaRPr lang="uk-UA" altLang="uk-UA" sz="2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uk-UA" sz="1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18" y="10107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07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Робота зі звітними даними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420" y="1691250"/>
            <a:ext cx="9980765" cy="3576490"/>
          </a:xfrm>
          <a:solidFill>
            <a:srgbClr val="0085B5">
              <a:alpha val="30000"/>
            </a:srgbClr>
          </a:solidFill>
        </p:spPr>
        <p:txBody>
          <a:bodyPr numCol="1">
            <a:normAutofit/>
          </a:bodyPr>
          <a:lstStyle/>
          <a:p>
            <a:pPr>
              <a:spcBef>
                <a:spcPts val="1600"/>
              </a:spcBef>
            </a:pPr>
            <a:r>
              <a:rPr lang="uk-UA" sz="2400" dirty="0">
                <a:solidFill>
                  <a:srgbClr val="00B0F0"/>
                </a:solidFill>
              </a:rPr>
              <a:t>Крок 1. </a:t>
            </a:r>
            <a:r>
              <a:rPr lang="uk-UA" sz="2400" dirty="0">
                <a:solidFill>
                  <a:schemeClr val="bg1"/>
                </a:solidFill>
              </a:rPr>
              <a:t>Завантаження даних з облікової системи</a:t>
            </a:r>
          </a:p>
          <a:p>
            <a:pPr>
              <a:spcBef>
                <a:spcPts val="1600"/>
              </a:spcBef>
            </a:pPr>
            <a:r>
              <a:rPr lang="uk-UA" sz="2400" dirty="0">
                <a:solidFill>
                  <a:srgbClr val="00B0F0"/>
                </a:solidFill>
              </a:rPr>
              <a:t>Крок 2. </a:t>
            </a:r>
            <a:r>
              <a:rPr lang="uk-UA" sz="2400" dirty="0">
                <a:solidFill>
                  <a:schemeClr val="bg1"/>
                </a:solidFill>
              </a:rPr>
              <a:t>Розрахунок </a:t>
            </a:r>
            <a:r>
              <a:rPr lang="en-US" sz="2400" dirty="0">
                <a:solidFill>
                  <a:schemeClr val="bg1"/>
                </a:solidFill>
              </a:rPr>
              <a:t>XML</a:t>
            </a:r>
            <a:r>
              <a:rPr lang="uk-UA" sz="2400" dirty="0">
                <a:solidFill>
                  <a:schemeClr val="bg1"/>
                </a:solidFill>
              </a:rPr>
              <a:t>-файлів НБУ та даних для додаткових звітів НБУ</a:t>
            </a:r>
          </a:p>
          <a:p>
            <a:pPr>
              <a:spcBef>
                <a:spcPts val="1600"/>
              </a:spcBef>
            </a:pPr>
            <a:r>
              <a:rPr lang="uk-UA" sz="2400" dirty="0">
                <a:solidFill>
                  <a:srgbClr val="00B0F0"/>
                </a:solidFill>
              </a:rPr>
              <a:t>Крок 3. </a:t>
            </a:r>
            <a:r>
              <a:rPr lang="uk-UA" sz="2400" dirty="0">
                <a:solidFill>
                  <a:schemeClr val="bg1"/>
                </a:solidFill>
              </a:rPr>
              <a:t>Перевірка </a:t>
            </a:r>
            <a:r>
              <a:rPr lang="uk-UA" sz="2400" dirty="0" smtClean="0">
                <a:solidFill>
                  <a:schemeClr val="bg1"/>
                </a:solidFill>
              </a:rPr>
              <a:t>даних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XML</a:t>
            </a:r>
            <a:r>
              <a:rPr lang="uk-UA" sz="2400" dirty="0">
                <a:solidFill>
                  <a:schemeClr val="bg1"/>
                </a:solidFill>
              </a:rPr>
              <a:t>-файлів НБУ</a:t>
            </a:r>
          </a:p>
          <a:p>
            <a:pPr>
              <a:spcBef>
                <a:spcPts val="1600"/>
              </a:spcBef>
            </a:pPr>
            <a:r>
              <a:rPr lang="uk-UA" sz="2400" dirty="0">
                <a:solidFill>
                  <a:srgbClr val="00B0F0"/>
                </a:solidFill>
              </a:rPr>
              <a:t>Крок 4. </a:t>
            </a:r>
            <a:r>
              <a:rPr lang="uk-UA" sz="2400" dirty="0">
                <a:solidFill>
                  <a:schemeClr val="bg1"/>
                </a:solidFill>
              </a:rPr>
              <a:t>Формування звітів</a:t>
            </a:r>
          </a:p>
          <a:p>
            <a:pPr>
              <a:spcBef>
                <a:spcPts val="1600"/>
              </a:spcBef>
            </a:pPr>
            <a:r>
              <a:rPr lang="uk-UA" sz="2400" dirty="0">
                <a:solidFill>
                  <a:srgbClr val="00B0F0"/>
                </a:solidFill>
              </a:rPr>
              <a:t>Крок 5. </a:t>
            </a:r>
            <a:r>
              <a:rPr lang="uk-UA" sz="2400" dirty="0">
                <a:solidFill>
                  <a:schemeClr val="bg1"/>
                </a:solidFill>
              </a:rPr>
              <a:t>Формування </a:t>
            </a:r>
            <a:r>
              <a:rPr lang="en-US" sz="2400" dirty="0">
                <a:solidFill>
                  <a:schemeClr val="bg1"/>
                </a:solidFill>
              </a:rPr>
              <a:t>XML</a:t>
            </a:r>
            <a:r>
              <a:rPr lang="uk-UA" sz="2400" dirty="0">
                <a:solidFill>
                  <a:schemeClr val="bg1"/>
                </a:solidFill>
              </a:rPr>
              <a:t>-файлів </a:t>
            </a:r>
            <a:r>
              <a:rPr lang="uk-UA" sz="2400" dirty="0" smtClean="0">
                <a:solidFill>
                  <a:schemeClr val="bg1"/>
                </a:solidFill>
              </a:rPr>
              <a:t>НБУ</a:t>
            </a:r>
            <a:r>
              <a:rPr lang="uk-UA" sz="2400" dirty="0">
                <a:solidFill>
                  <a:schemeClr val="bg1"/>
                </a:solidFill>
              </a:rPr>
              <a:t> 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uk-UA" sz="2400" dirty="0">
                <a:solidFill>
                  <a:schemeClr val="bg1"/>
                </a:solidFill>
              </a:rPr>
              <a:t>Усі кроки відображені у відповідних моніторах, що дає змогу легко контролювати стан усього процесу формування звітності.</a:t>
            </a:r>
          </a:p>
          <a:p>
            <a:pPr marL="0" indent="0">
              <a:buNone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40" y="10107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162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Крок 1</a:t>
            </a:r>
            <a:r>
              <a:rPr lang="uk-UA" sz="2800" dirty="0">
                <a:solidFill>
                  <a:srgbClr val="00B0F0"/>
                </a:solidFill>
              </a:rPr>
              <a:t>. </a:t>
            </a:r>
            <a:r>
              <a:rPr lang="uk-UA" sz="2800" dirty="0">
                <a:solidFill>
                  <a:schemeClr val="bg1"/>
                </a:solidFill>
              </a:rPr>
              <a:t>Завантаження даних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5539" y="1445351"/>
            <a:ext cx="5836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обліковій системі готуються налаштовані вивантаження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648" y="1854682"/>
            <a:ext cx="6216996" cy="251853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31835" y="3004402"/>
            <a:ext cx="557585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Підготовлені дані завантажуються до системи. Відслідковувати процес можна в моніторі завантаження </a:t>
            </a:r>
            <a:r>
              <a:rPr lang="uk-UA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даних:</a:t>
            </a:r>
            <a:endParaRPr lang="uk-UA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4266" y="4084984"/>
            <a:ext cx="7528960" cy="247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52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Крок </a:t>
            </a:r>
            <a:r>
              <a:rPr lang="uk-UA" sz="2800" b="1" dirty="0" smtClean="0">
                <a:solidFill>
                  <a:srgbClr val="00B0F0"/>
                </a:solidFill>
              </a:rPr>
              <a:t>2</a:t>
            </a:r>
            <a:r>
              <a:rPr lang="uk-UA" sz="2800" dirty="0" smtClean="0">
                <a:solidFill>
                  <a:srgbClr val="00B0F0"/>
                </a:solidFill>
              </a:rPr>
              <a:t>. </a:t>
            </a:r>
            <a:r>
              <a:rPr lang="uk-UA" sz="2800" dirty="0" smtClean="0">
                <a:solidFill>
                  <a:schemeClr val="bg1"/>
                </a:solidFill>
              </a:rPr>
              <a:t>Розрахунок </a:t>
            </a:r>
            <a:r>
              <a:rPr lang="uk-UA" sz="2800" dirty="0">
                <a:solidFill>
                  <a:schemeClr val="bg1"/>
                </a:solidFill>
              </a:rPr>
              <a:t>даних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5113" y="1524864"/>
            <a:ext cx="11730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На основі завантажених </a:t>
            </a:r>
            <a:r>
              <a:rPr lang="uk-UA" dirty="0">
                <a:solidFill>
                  <a:schemeClr val="bg1"/>
                </a:solidFill>
              </a:rPr>
              <a:t>даних розраховуються показники звітних файлів НБУ. </a:t>
            </a:r>
            <a:r>
              <a:rPr lang="uk-UA" dirty="0" smtClean="0">
                <a:solidFill>
                  <a:schemeClr val="bg1"/>
                </a:solidFill>
              </a:rPr>
              <a:t>Розраховані </a:t>
            </a:r>
            <a:r>
              <a:rPr lang="uk-UA" dirty="0">
                <a:solidFill>
                  <a:schemeClr val="bg1"/>
                </a:solidFill>
              </a:rPr>
              <a:t>дані можна переглянути за допомогою спеціалізованих задач. </a:t>
            </a:r>
            <a:r>
              <a:rPr lang="uk-UA" dirty="0" smtClean="0">
                <a:solidFill>
                  <a:schemeClr val="bg1"/>
                </a:solidFill>
              </a:rPr>
              <a:t>Усі </a:t>
            </a:r>
            <a:r>
              <a:rPr lang="uk-UA" dirty="0">
                <a:solidFill>
                  <a:schemeClr val="bg1"/>
                </a:solidFill>
              </a:rPr>
              <a:t>розрахунки супроводжуються деталізацією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769" y="2181803"/>
            <a:ext cx="6972370" cy="452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73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Крок </a:t>
            </a:r>
            <a:r>
              <a:rPr lang="uk-UA" sz="2800" b="1" dirty="0" smtClean="0">
                <a:solidFill>
                  <a:srgbClr val="00B0F0"/>
                </a:solidFill>
              </a:rPr>
              <a:t>3</a:t>
            </a:r>
            <a:r>
              <a:rPr lang="uk-UA" sz="2800" dirty="0" smtClean="0">
                <a:solidFill>
                  <a:srgbClr val="00B0F0"/>
                </a:solidFill>
              </a:rPr>
              <a:t>. </a:t>
            </a:r>
            <a:r>
              <a:rPr lang="uk-UA" sz="2800" dirty="0">
                <a:solidFill>
                  <a:schemeClr val="bg1"/>
                </a:solidFill>
              </a:rPr>
              <a:t>Перевірка даних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XML</a:t>
            </a:r>
            <a:r>
              <a:rPr lang="uk-UA" sz="2800" dirty="0">
                <a:solidFill>
                  <a:schemeClr val="bg1"/>
                </a:solidFill>
              </a:rPr>
              <a:t>-файлів НБУ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5113" y="1524864"/>
            <a:ext cx="11730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Процес перевірки даних відбувається автоматично після їх завантаження в систему або їх розрахунку в системі. Дані, що не пройшли критерії </a:t>
            </a:r>
            <a:r>
              <a:rPr lang="uk-UA" dirty="0" smtClean="0">
                <a:solidFill>
                  <a:schemeClr val="bg1"/>
                </a:solidFill>
              </a:rPr>
              <a:t>перевірки, </a:t>
            </a:r>
            <a:r>
              <a:rPr lang="uk-UA" dirty="0">
                <a:solidFill>
                  <a:schemeClr val="bg1"/>
                </a:solidFill>
              </a:rPr>
              <a:t>є можливість переглянути та отримати протокол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779" y="2231211"/>
            <a:ext cx="9904412" cy="37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65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Крок </a:t>
            </a:r>
            <a:r>
              <a:rPr lang="uk-UA" sz="2800" b="1" dirty="0" smtClean="0">
                <a:solidFill>
                  <a:srgbClr val="00B0F0"/>
                </a:solidFill>
              </a:rPr>
              <a:t>4</a:t>
            </a:r>
            <a:r>
              <a:rPr lang="uk-UA" sz="2800" dirty="0" smtClean="0">
                <a:solidFill>
                  <a:srgbClr val="00B0F0"/>
                </a:solidFill>
              </a:rPr>
              <a:t>. </a:t>
            </a:r>
            <a:r>
              <a:rPr lang="uk-UA" sz="2800" dirty="0" smtClean="0">
                <a:solidFill>
                  <a:schemeClr val="bg1"/>
                </a:solidFill>
              </a:rPr>
              <a:t>Формування звітів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452" y="1564621"/>
            <a:ext cx="5479217" cy="123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Для агрегованого та більш зручного представлення даних формуються звіти в </a:t>
            </a:r>
            <a:r>
              <a:rPr lang="en-US" dirty="0">
                <a:solidFill>
                  <a:schemeClr val="bg1"/>
                </a:solidFill>
              </a:rPr>
              <a:t>XLS </a:t>
            </a:r>
            <a:r>
              <a:rPr lang="uk-UA" dirty="0">
                <a:solidFill>
                  <a:schemeClr val="bg1"/>
                </a:solidFill>
              </a:rPr>
              <a:t>або </a:t>
            </a:r>
            <a:r>
              <a:rPr lang="en-US" dirty="0">
                <a:solidFill>
                  <a:schemeClr val="bg1"/>
                </a:solidFill>
              </a:rPr>
              <a:t>PDF</a:t>
            </a:r>
            <a:r>
              <a:rPr lang="uk-UA" dirty="0">
                <a:solidFill>
                  <a:schemeClr val="bg1"/>
                </a:solidFill>
              </a:rPr>
              <a:t> форматі. Процес формування звітів представлений на відповідному моніторі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01" y="2873500"/>
            <a:ext cx="5640525" cy="278186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7343" y="2860331"/>
            <a:ext cx="5710101" cy="2795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39678" y="2072165"/>
            <a:ext cx="4863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Звіт можна переглянути та зберегти для подальшого використання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61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</TotalTime>
  <Words>523</Words>
  <Application>Microsoft Office PowerPoint</Application>
  <PresentationFormat>Широкоэкранный</PresentationFormat>
  <Paragraphs>49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Призначення ПК</vt:lpstr>
      <vt:lpstr>Особливості реалізації</vt:lpstr>
      <vt:lpstr>Функціональність ПК</vt:lpstr>
      <vt:lpstr>Робота зі звітними даними</vt:lpstr>
      <vt:lpstr>Крок 1. Завантаження даних</vt:lpstr>
      <vt:lpstr>Крок 2. Розрахунок даних</vt:lpstr>
      <vt:lpstr>Крок 3. Перевірка даних XML-файлів НБУ</vt:lpstr>
      <vt:lpstr>Крок 4. Формування звітів</vt:lpstr>
      <vt:lpstr>Крок 5. Формування XML-файлів НБУ</vt:lpstr>
      <vt:lpstr>Мапінг плану рахунків страхової компанії та показників XML-файлів НБУ</vt:lpstr>
      <vt:lpstr>Реалізовані XML-файли та звіти НБУ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polirom</cp:lastModifiedBy>
  <cp:revision>109</cp:revision>
  <dcterms:created xsi:type="dcterms:W3CDTF">2020-06-21T11:04:08Z</dcterms:created>
  <dcterms:modified xsi:type="dcterms:W3CDTF">2025-08-08T08:33:12Z</dcterms:modified>
</cp:coreProperties>
</file>